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340" r:id="rId3"/>
    <p:sldId id="347" r:id="rId4"/>
    <p:sldId id="348" r:id="rId5"/>
    <p:sldId id="335" r:id="rId6"/>
  </p:sldIdLst>
  <p:sldSz cx="9144000" cy="6858000" type="screen4x3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0000"/>
    <a:srgbClr val="FF6699"/>
    <a:srgbClr val="CCFF66"/>
    <a:srgbClr val="CCFFFF"/>
    <a:srgbClr val="FFCC99"/>
    <a:srgbClr val="FF99FF"/>
    <a:srgbClr val="CC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1" autoAdjust="0"/>
    <p:restoredTop sz="85821" autoAdjust="0"/>
  </p:normalViewPr>
  <p:slideViewPr>
    <p:cSldViewPr showGuides="1">
      <p:cViewPr varScale="1">
        <p:scale>
          <a:sx n="57" d="100"/>
          <a:sy n="57" d="100"/>
        </p:scale>
        <p:origin x="127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48115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>
        <p:scale>
          <a:sx n="239" d="100"/>
          <a:sy n="239" d="100"/>
        </p:scale>
        <p:origin x="-619" y="-812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iina Lampinen" userId="b7762ced-c30d-4ece-99c3-be17956f8bce" providerId="ADAL" clId="{C11FD925-466B-4D68-9814-BEC0DD9C2B5B}"/>
    <pc:docChg chg="modSld">
      <pc:chgData name="Pauliina Lampinen" userId="b7762ced-c30d-4ece-99c3-be17956f8bce" providerId="ADAL" clId="{C11FD925-466B-4D68-9814-BEC0DD9C2B5B}" dt="2022-06-12T15:44:29.523" v="0" actId="6549"/>
      <pc:docMkLst>
        <pc:docMk/>
      </pc:docMkLst>
      <pc:sldChg chg="modNotesTx">
        <pc:chgData name="Pauliina Lampinen" userId="b7762ced-c30d-4ece-99c3-be17956f8bce" providerId="ADAL" clId="{C11FD925-466B-4D68-9814-BEC0DD9C2B5B}" dt="2022-06-12T15:44:29.523" v="0" actId="6549"/>
        <pc:sldMkLst>
          <pc:docMk/>
          <pc:sldMk cId="3591080367" sldId="33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56704672-B320-46DB-B79A-14505EA4B4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55B0C4A-FAFC-409A-ADEF-CED39C5B1B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34337-A95B-4A19-8FC1-181027CB55EC}" type="datetimeFigureOut">
              <a:rPr lang="fi-FI" smtClean="0"/>
              <a:t>12.6.2022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8DE5725-A570-459A-804A-3C9E72ECDE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4D1E7F5-15D2-4686-BA0C-21D96E1AC2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EF8A4-C408-4027-B6E6-5396432E73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2279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B042B-10F7-482B-9933-5DC51301B75C}" type="datetimeFigureOut">
              <a:rPr lang="fi-FI" smtClean="0"/>
              <a:t>12.6.2022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8B344-C34A-4FA1-BD1D-19F37D8153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218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B344-C34A-4FA1-BD1D-19F37D81535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1087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B344-C34A-4FA1-BD1D-19F37D81535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753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04815"/>
            <a:ext cx="9144000" cy="105318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Vamlas-logo-txt_800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293" y="2319352"/>
            <a:ext cx="5405908" cy="2196150"/>
          </a:xfrm>
          <a:prstGeom prst="rect">
            <a:avLst/>
          </a:prstGeom>
        </p:spPr>
      </p:pic>
      <p:pic>
        <p:nvPicPr>
          <p:cNvPr id="8" name="Picture 7" descr="väripalkki_2000px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3888"/>
            <a:ext cx="914400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74F0-143E-4783-9EC2-594E0B01F7C4}" type="datetime1">
              <a:rPr lang="fi-FI" smtClean="0"/>
              <a:t>12.6.2022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B4D-FF48-4B29-9810-CE64A96074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E920-9513-454A-8098-F8C5E1D4A5E7}" type="datetime1">
              <a:rPr lang="fi-FI" smtClean="0"/>
              <a:t>12.6.2022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B4D-FF48-4B29-9810-CE64A96074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F84A-60BF-4EFF-A5BF-28536764E04B}" type="datetime1">
              <a:rPr lang="fi-FI" smtClean="0"/>
              <a:t>12.6.2022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B4D-FF48-4B29-9810-CE64A96074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804815"/>
            <a:ext cx="9144000" cy="105318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59749"/>
            <a:ext cx="7772400" cy="1470025"/>
          </a:xfrm>
        </p:spPr>
        <p:txBody>
          <a:bodyPr anchor="b"/>
          <a:lstStyle>
            <a:lvl1pPr algn="ctr">
              <a:defRPr b="1" i="0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21684"/>
            <a:ext cx="6400800" cy="1846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7" name="Picture 6" descr="Vamlas-logo_800px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499" y="1083554"/>
            <a:ext cx="3219798" cy="885445"/>
          </a:xfrm>
          <a:prstGeom prst="rect">
            <a:avLst/>
          </a:prstGeom>
        </p:spPr>
      </p:pic>
      <p:pic>
        <p:nvPicPr>
          <p:cNvPr id="8" name="Picture 7" descr="väripalkki_2000px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3888"/>
            <a:ext cx="914400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F8EA-1A3A-47D8-A547-A595A643875D}" type="datetime1">
              <a:rPr lang="fi-FI" smtClean="0"/>
              <a:t>12.6.2022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B4D-FF48-4B29-9810-CE64A96074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3804-A21C-4002-9DF0-9CAD89445261}" type="datetime1">
              <a:rPr lang="fi-FI" smtClean="0"/>
              <a:t>12.6.2022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B4D-FF48-4B29-9810-CE64A96074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D18A-7B09-4CF1-BB4D-8ABB349EC39A}" type="datetime1">
              <a:rPr lang="fi-FI" smtClean="0"/>
              <a:t>12.6.2022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B4D-FF48-4B29-9810-CE64A96074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8015-A829-487D-8CB5-B7311109C087}" type="datetime1">
              <a:rPr lang="fi-FI" smtClean="0"/>
              <a:t>12.6.2022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B4D-FF48-4B29-9810-CE64A96074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886E-9FCC-4221-9091-714E75C2619B}" type="datetime1">
              <a:rPr lang="fi-FI" smtClean="0"/>
              <a:t>12.6.2022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B4D-FF48-4B29-9810-CE64A96074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9331-8E1B-4859-B3A8-2608C8324AC4}" type="datetime1">
              <a:rPr lang="fi-FI" smtClean="0"/>
              <a:t>12.6.2022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B4D-FF48-4B29-9810-CE64A96074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6971-2C73-495D-8DAF-CB91088F7F1C}" type="datetime1">
              <a:rPr lang="fi-FI" smtClean="0"/>
              <a:t>12.6.2022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B4D-FF48-4B29-9810-CE64A96074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8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C32EF-5145-4DD2-AE4B-32097906E236}" type="datetime1">
              <a:rPr lang="fi-FI" smtClean="0"/>
              <a:t>12.6.2022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2505" y="6356350"/>
            <a:ext cx="4284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35500" y="6356350"/>
            <a:ext cx="950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01B4D-FF48-4B29-9810-CE64A9607480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 descr="Vamlas-logo_800px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45" y="6314393"/>
            <a:ext cx="1480297" cy="407082"/>
          </a:xfrm>
          <a:prstGeom prst="rect">
            <a:avLst/>
          </a:prstGeom>
        </p:spPr>
      </p:pic>
      <p:pic>
        <p:nvPicPr>
          <p:cNvPr id="8" name="Picture 7" descr="väripalkki_2000px.png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000"/>
          </a:xfrm>
          <a:prstGeom prst="rect">
            <a:avLst/>
          </a:prstGeom>
        </p:spPr>
      </p:pic>
      <p:pic>
        <p:nvPicPr>
          <p:cNvPr id="12" name="Picture 11" descr="väripalkki_2000px.png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914400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563" indent="-163513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47675" indent="-206375" algn="l" defTabSz="357188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23888" indent="-158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04863" indent="-177800" algn="l" defTabSz="347663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84250" indent="-169863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vamlas.fi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avutettavuusvaatimukset.fi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Accessibility in digital world</a:t>
            </a:r>
            <a:br>
              <a:rPr lang="en-GB" dirty="0"/>
            </a:br>
            <a:r>
              <a:rPr lang="en-GB" dirty="0"/>
              <a:t>case </a:t>
            </a:r>
            <a:r>
              <a:rPr lang="en-GB" dirty="0" err="1"/>
              <a:t>finland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Pauliina Lampinen</a:t>
            </a:r>
          </a:p>
          <a:p>
            <a:r>
              <a:rPr lang="fi-FI" dirty="0" err="1"/>
              <a:t>Supporting</a:t>
            </a:r>
            <a:r>
              <a:rPr lang="fi-FI" dirty="0"/>
              <a:t> Foundation for </a:t>
            </a:r>
            <a:r>
              <a:rPr lang="fi-FI" dirty="0" err="1"/>
              <a:t>Children</a:t>
            </a:r>
            <a:r>
              <a:rPr lang="fi-FI" dirty="0"/>
              <a:t> and </a:t>
            </a:r>
            <a:r>
              <a:rPr lang="fi-FI" dirty="0" err="1"/>
              <a:t>Youth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Disabilites</a:t>
            </a:r>
            <a:endParaRPr lang="fi-FI" dirty="0"/>
          </a:p>
          <a:p>
            <a:r>
              <a:rPr lang="fi-FI" dirty="0"/>
              <a:t>pauliina.lampinen@vamlas.fi</a:t>
            </a:r>
          </a:p>
        </p:txBody>
      </p:sp>
    </p:spTree>
    <p:extLst>
      <p:ext uri="{BB962C8B-B14F-4D97-AF65-F5344CB8AC3E}">
        <p14:creationId xmlns:p14="http://schemas.microsoft.com/office/powerpoint/2010/main" val="168830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389911-DCAC-4366-A842-7D05746D7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Vamlas </a:t>
            </a:r>
            <a:r>
              <a:rPr lang="fi-FI" dirty="0" err="1"/>
              <a:t>today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4B5591-AE03-4C84-B086-54E90AD09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2088"/>
            <a:ext cx="8229600" cy="4525963"/>
          </a:xfrm>
        </p:spPr>
        <p:txBody>
          <a:bodyPr>
            <a:normAutofit/>
          </a:bodyPr>
          <a:lstStyle/>
          <a:p>
            <a:r>
              <a:rPr lang="fi-FI" sz="1900" dirty="0"/>
              <a:t>Promoting </a:t>
            </a:r>
            <a:r>
              <a:rPr lang="fi-FI" sz="1900" dirty="0" err="1"/>
              <a:t>equal</a:t>
            </a:r>
            <a:r>
              <a:rPr lang="fi-FI" sz="1900" dirty="0"/>
              <a:t> </a:t>
            </a:r>
            <a:r>
              <a:rPr lang="fi-FI" sz="1900" dirty="0" err="1"/>
              <a:t>opportunities</a:t>
            </a:r>
            <a:r>
              <a:rPr lang="fi-FI" sz="1900" dirty="0"/>
              <a:t>, </a:t>
            </a:r>
            <a:r>
              <a:rPr lang="fi-FI" sz="1900" dirty="0" err="1"/>
              <a:t>participation</a:t>
            </a:r>
            <a:r>
              <a:rPr lang="fi-FI" sz="1900" dirty="0"/>
              <a:t> and </a:t>
            </a:r>
            <a:br>
              <a:rPr lang="fi-FI" sz="1900" dirty="0"/>
            </a:br>
            <a:r>
              <a:rPr lang="fi-FI" sz="1900" dirty="0" err="1"/>
              <a:t>human</a:t>
            </a:r>
            <a:r>
              <a:rPr lang="fi-FI" sz="1900" dirty="0"/>
              <a:t> </a:t>
            </a:r>
            <a:r>
              <a:rPr lang="fi-FI" sz="1900" dirty="0" err="1"/>
              <a:t>rights</a:t>
            </a:r>
            <a:r>
              <a:rPr lang="fi-FI" sz="1900" dirty="0"/>
              <a:t> of </a:t>
            </a:r>
            <a:r>
              <a:rPr lang="fi-FI" sz="1900" dirty="0" err="1"/>
              <a:t>children</a:t>
            </a:r>
            <a:r>
              <a:rPr lang="fi-FI" sz="1900" dirty="0"/>
              <a:t> and </a:t>
            </a:r>
            <a:r>
              <a:rPr lang="fi-FI" sz="1900" dirty="0" err="1"/>
              <a:t>youth</a:t>
            </a:r>
            <a:r>
              <a:rPr lang="fi-FI" sz="1900" dirty="0"/>
              <a:t> </a:t>
            </a:r>
            <a:r>
              <a:rPr lang="fi-FI" sz="1900" dirty="0" err="1"/>
              <a:t>with</a:t>
            </a:r>
            <a:r>
              <a:rPr lang="fi-FI" sz="1900" dirty="0"/>
              <a:t> </a:t>
            </a:r>
            <a:r>
              <a:rPr lang="fi-FI" sz="1900" dirty="0" err="1"/>
              <a:t>disabilities</a:t>
            </a:r>
            <a:endParaRPr lang="fi-FI" sz="1900" dirty="0"/>
          </a:p>
          <a:p>
            <a:r>
              <a:rPr lang="fi-FI" sz="1900" dirty="0"/>
              <a:t>Today Vamlas </a:t>
            </a:r>
            <a:r>
              <a:rPr lang="fi-FI" sz="1900" dirty="0" err="1"/>
              <a:t>provides</a:t>
            </a:r>
            <a:r>
              <a:rPr lang="fi-FI" sz="1900" dirty="0"/>
              <a:t> </a:t>
            </a:r>
            <a:r>
              <a:rPr lang="fi-FI" sz="1900" dirty="0" err="1"/>
              <a:t>expert</a:t>
            </a:r>
            <a:r>
              <a:rPr lang="fi-FI" sz="1900" dirty="0"/>
              <a:t> </a:t>
            </a:r>
            <a:r>
              <a:rPr lang="fi-FI" sz="1900" dirty="0" err="1"/>
              <a:t>services</a:t>
            </a:r>
            <a:r>
              <a:rPr lang="fi-FI" sz="1900" dirty="0"/>
              <a:t>, </a:t>
            </a:r>
            <a:r>
              <a:rPr lang="fi-FI" sz="1900" dirty="0" err="1"/>
              <a:t>training</a:t>
            </a:r>
            <a:r>
              <a:rPr lang="fi-FI" sz="1900" dirty="0"/>
              <a:t> and </a:t>
            </a:r>
            <a:r>
              <a:rPr lang="fi-FI" sz="1900" dirty="0" err="1"/>
              <a:t>projects</a:t>
            </a:r>
            <a:r>
              <a:rPr lang="fi-FI" sz="1900" dirty="0"/>
              <a:t> </a:t>
            </a:r>
            <a:br>
              <a:rPr lang="fi-FI" sz="1900" dirty="0"/>
            </a:br>
            <a:r>
              <a:rPr lang="fi-FI" sz="1900" dirty="0"/>
              <a:t>(</a:t>
            </a:r>
            <a:r>
              <a:rPr lang="fi-FI" sz="1900" dirty="0" err="1"/>
              <a:t>employment</a:t>
            </a:r>
            <a:r>
              <a:rPr lang="fi-FI" sz="1900" dirty="0"/>
              <a:t>, </a:t>
            </a:r>
            <a:r>
              <a:rPr lang="fi-FI" sz="1900" dirty="0" err="1"/>
              <a:t>education</a:t>
            </a:r>
            <a:r>
              <a:rPr lang="fi-FI" sz="1900" dirty="0"/>
              <a:t>, </a:t>
            </a:r>
            <a:r>
              <a:rPr lang="fi-FI" sz="1900" dirty="0" err="1"/>
              <a:t>hobbies</a:t>
            </a:r>
            <a:r>
              <a:rPr lang="fi-FI" sz="1900" dirty="0"/>
              <a:t>)</a:t>
            </a:r>
          </a:p>
          <a:p>
            <a:r>
              <a:rPr lang="fi-FI" sz="1900" dirty="0" err="1"/>
              <a:t>Inclusive</a:t>
            </a:r>
            <a:r>
              <a:rPr lang="fi-FI" sz="1900" dirty="0"/>
              <a:t> </a:t>
            </a:r>
            <a:r>
              <a:rPr lang="fi-FI" sz="1900" dirty="0" err="1"/>
              <a:t>housing</a:t>
            </a:r>
            <a:r>
              <a:rPr lang="fi-FI" sz="1900" dirty="0"/>
              <a:t> </a:t>
            </a:r>
            <a:r>
              <a:rPr lang="fi-FI" sz="1900" dirty="0" err="1"/>
              <a:t>services</a:t>
            </a:r>
            <a:r>
              <a:rPr lang="fi-FI" sz="1900" dirty="0"/>
              <a:t> for </a:t>
            </a:r>
            <a:r>
              <a:rPr lang="fi-FI" sz="1900" dirty="0" err="1"/>
              <a:t>students</a:t>
            </a:r>
            <a:r>
              <a:rPr lang="fi-FI" sz="1900" dirty="0"/>
              <a:t> in Helsinki, Lauttasaari (</a:t>
            </a:r>
            <a:r>
              <a:rPr lang="fi-FI" sz="1900" dirty="0" err="1"/>
              <a:t>Hoas</a:t>
            </a:r>
            <a:r>
              <a:rPr lang="fi-FI" sz="1900" dirty="0"/>
              <a:t>)</a:t>
            </a:r>
          </a:p>
          <a:p>
            <a:r>
              <a:rPr lang="fi-FI" sz="1900" dirty="0" err="1"/>
              <a:t>Staff</a:t>
            </a:r>
            <a:r>
              <a:rPr lang="fi-FI" sz="1900" dirty="0"/>
              <a:t> </a:t>
            </a:r>
            <a:r>
              <a:rPr lang="fi-FI" sz="1900" dirty="0" err="1"/>
              <a:t>total</a:t>
            </a:r>
            <a:r>
              <a:rPr lang="fi-FI" sz="1900" dirty="0"/>
              <a:t> of 30 </a:t>
            </a:r>
            <a:r>
              <a:rPr lang="fi-FI" sz="1900" dirty="0" err="1"/>
              <a:t>people</a:t>
            </a:r>
            <a:endParaRPr lang="fi-FI" sz="1900" dirty="0"/>
          </a:p>
          <a:p>
            <a:r>
              <a:rPr lang="fi-FI" sz="1900" dirty="0" err="1"/>
              <a:t>Our</a:t>
            </a:r>
            <a:r>
              <a:rPr lang="fi-FI" sz="1900" dirty="0"/>
              <a:t> </a:t>
            </a:r>
            <a:r>
              <a:rPr lang="fi-FI" sz="1900" dirty="0" err="1"/>
              <a:t>goal</a:t>
            </a:r>
            <a:r>
              <a:rPr lang="fi-FI" sz="1900" dirty="0"/>
              <a:t>:</a:t>
            </a:r>
          </a:p>
          <a:p>
            <a:pPr lvl="1"/>
            <a:r>
              <a:rPr lang="fi-FI" sz="1800" dirty="0" err="1"/>
              <a:t>Accessible</a:t>
            </a:r>
            <a:r>
              <a:rPr lang="fi-FI" sz="1800" dirty="0"/>
              <a:t> </a:t>
            </a:r>
            <a:r>
              <a:rPr lang="fi-FI" sz="1800" dirty="0" err="1"/>
              <a:t>services</a:t>
            </a:r>
            <a:r>
              <a:rPr lang="fi-FI" sz="1800" dirty="0"/>
              <a:t> and </a:t>
            </a:r>
            <a:r>
              <a:rPr lang="fi-FI" sz="1800" dirty="0" err="1"/>
              <a:t>right</a:t>
            </a:r>
            <a:r>
              <a:rPr lang="fi-FI" sz="1800" dirty="0"/>
              <a:t> for </a:t>
            </a:r>
            <a:r>
              <a:rPr lang="fi-FI" sz="1800" dirty="0" err="1"/>
              <a:t>participation</a:t>
            </a:r>
            <a:endParaRPr lang="fi-FI" sz="1800" dirty="0"/>
          </a:p>
          <a:p>
            <a:pPr lvl="1"/>
            <a:r>
              <a:rPr lang="fi-FI" sz="1800" dirty="0" err="1"/>
              <a:t>Education</a:t>
            </a:r>
            <a:r>
              <a:rPr lang="fi-FI" sz="1800" dirty="0"/>
              <a:t> and </a:t>
            </a:r>
            <a:r>
              <a:rPr lang="fi-FI" sz="1800" dirty="0" err="1"/>
              <a:t>paid</a:t>
            </a:r>
            <a:r>
              <a:rPr lang="fi-FI" sz="1800" dirty="0"/>
              <a:t> </a:t>
            </a:r>
            <a:r>
              <a:rPr lang="fi-FI" sz="1800" dirty="0" err="1"/>
              <a:t>work</a:t>
            </a:r>
            <a:r>
              <a:rPr lang="fi-FI" sz="1800" dirty="0"/>
              <a:t> for all</a:t>
            </a:r>
          </a:p>
          <a:p>
            <a:pPr lvl="1"/>
            <a:r>
              <a:rPr lang="fi-FI" sz="1800" dirty="0"/>
              <a:t>’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way</a:t>
            </a:r>
            <a:r>
              <a:rPr lang="fi-FI" sz="1800" dirty="0"/>
              <a:t> I </a:t>
            </a:r>
            <a:r>
              <a:rPr lang="fi-FI" sz="1800" dirty="0" err="1"/>
              <a:t>want</a:t>
            </a:r>
            <a:r>
              <a:rPr lang="fi-FI" sz="1800" dirty="0"/>
              <a:t>’ </a:t>
            </a:r>
            <a:r>
              <a:rPr lang="fi-FI" sz="1800" dirty="0" err="1"/>
              <a:t>living</a:t>
            </a:r>
            <a:r>
              <a:rPr lang="fi-FI" sz="1800" dirty="0"/>
              <a:t> and </a:t>
            </a:r>
            <a:r>
              <a:rPr lang="fi-FI" sz="1800" dirty="0" err="1"/>
              <a:t>assistance</a:t>
            </a:r>
            <a:endParaRPr lang="fi-FI" sz="1800" dirty="0"/>
          </a:p>
          <a:p>
            <a:r>
              <a:rPr lang="fi-FI" sz="1800" dirty="0">
                <a:hlinkClick r:id="rId2"/>
              </a:rPr>
              <a:t>www.vamlas.fi</a:t>
            </a:r>
            <a:endParaRPr lang="fi-FI" sz="1800" dirty="0"/>
          </a:p>
          <a:p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420A245-CD27-4997-8830-E8B5F8C03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F8EA-1A3A-47D8-A547-A595A643875D}" type="datetime1">
              <a:rPr lang="fi-FI" smtClean="0"/>
              <a:t>12.6.2022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1512796-6141-432D-90EF-80F9E2E734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0196"/>
            <a:ext cx="2690522" cy="201789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6" name="Kuva 5" descr="Kuva, joka sisältää kohteen rakennus, lattia, kuljetus&#10;&#10;Kuvaus luotu automaattisesti">
            <a:extLst>
              <a:ext uri="{FF2B5EF4-FFF2-40B4-BE49-F238E27FC236}">
                <a16:creationId xmlns:a16="http://schemas.microsoft.com/office/drawing/2014/main" id="{90435C14-952D-45FB-A786-491BE48EC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9"/>
          <a:stretch/>
        </p:blipFill>
        <p:spPr>
          <a:xfrm>
            <a:off x="6810354" y="3292118"/>
            <a:ext cx="1670197" cy="21845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7D54B0D-75A9-48CA-8A14-99EE8588A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4781173"/>
            <a:ext cx="2088232" cy="139102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94141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91AE37-8877-4226-B648-9EBD94811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Directive (EU) 2016/2102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FAEC9F-AFD6-472F-A605-27D3C8D02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On the </a:t>
            </a:r>
            <a:r>
              <a:rPr lang="en-US" u="sng" dirty="0"/>
              <a:t>accessibility of the websites and mobile applications </a:t>
            </a:r>
            <a:r>
              <a:rPr lang="en-US" dirty="0"/>
              <a:t>of public sector bodies (incl. some associations)</a:t>
            </a:r>
          </a:p>
          <a:p>
            <a:pPr fontAlgn="base"/>
            <a:r>
              <a:rPr lang="fi-FI" dirty="0" err="1"/>
              <a:t>Websites</a:t>
            </a:r>
            <a:r>
              <a:rPr lang="fi-FI" dirty="0"/>
              <a:t> </a:t>
            </a:r>
            <a:r>
              <a:rPr lang="fi-FI" dirty="0" err="1"/>
              <a:t>published</a:t>
            </a:r>
            <a:r>
              <a:rPr lang="fi-FI" dirty="0"/>
              <a:t> </a:t>
            </a:r>
            <a:r>
              <a:rPr lang="fi-FI" dirty="0" err="1"/>
              <a:t>after</a:t>
            </a:r>
            <a:r>
              <a:rPr lang="fi-FI" dirty="0"/>
              <a:t> 23.9.2018 </a:t>
            </a:r>
            <a:r>
              <a:rPr lang="fi-FI" dirty="0" err="1"/>
              <a:t>accessible</a:t>
            </a:r>
            <a:r>
              <a:rPr lang="fi-FI" dirty="0"/>
              <a:t>  by 23.9.2019</a:t>
            </a:r>
          </a:p>
          <a:p>
            <a:pPr fontAlgn="base"/>
            <a:r>
              <a:rPr lang="fi-FI" dirty="0"/>
              <a:t>Mobile </a:t>
            </a:r>
            <a:r>
              <a:rPr lang="fi-FI" dirty="0" err="1"/>
              <a:t>applications</a:t>
            </a:r>
            <a:r>
              <a:rPr lang="fi-FI" dirty="0"/>
              <a:t> </a:t>
            </a:r>
            <a:r>
              <a:rPr lang="fi-FI" dirty="0" err="1"/>
              <a:t>accessible</a:t>
            </a:r>
            <a:r>
              <a:rPr lang="fi-FI" dirty="0"/>
              <a:t> by 23.6.2021</a:t>
            </a:r>
          </a:p>
          <a:p>
            <a:pPr fontAlgn="base"/>
            <a:r>
              <a:rPr lang="fi-FI" dirty="0" err="1"/>
              <a:t>Information</a:t>
            </a:r>
            <a:r>
              <a:rPr lang="fi-FI" dirty="0"/>
              <a:t> and </a:t>
            </a:r>
            <a:r>
              <a:rPr lang="fi-FI" dirty="0" err="1"/>
              <a:t>advice</a:t>
            </a:r>
            <a:r>
              <a:rPr lang="fi-FI" dirty="0"/>
              <a:t> and </a:t>
            </a:r>
            <a:r>
              <a:rPr lang="fi-FI" dirty="0" err="1"/>
              <a:t>training</a:t>
            </a:r>
            <a:r>
              <a:rPr lang="fi-FI" dirty="0"/>
              <a:t>: </a:t>
            </a:r>
          </a:p>
          <a:p>
            <a:pPr marL="19050" indent="0" fontAlgn="base">
              <a:buNone/>
            </a:pPr>
            <a:r>
              <a:rPr lang="en-US" dirty="0">
                <a:hlinkClick r:id="rId2"/>
              </a:rPr>
              <a:t>https://www.saavutettavuusvaatimukset.fi/</a:t>
            </a:r>
            <a:endParaRPr lang="en-US" dirty="0"/>
          </a:p>
          <a:p>
            <a:pPr marL="19050" indent="0" fontAlgn="base">
              <a:buNone/>
            </a:pP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C95A703-6684-4079-B651-6DB56C3E9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F8EA-1A3A-47D8-A547-A595A643875D}" type="datetime1">
              <a:rPr lang="fi-FI" smtClean="0"/>
              <a:t>12.6.2022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7004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5F2EAA-AD50-4564-8005-C60F092DE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for accessibility of websites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A1A671-69D1-4055-835D-AD5BF10CD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33400" indent="-514350">
              <a:buFont typeface="+mj-lt"/>
              <a:buAutoNum type="arabicPeriod"/>
            </a:pPr>
            <a:r>
              <a:rPr lang="en-US" b="1" dirty="0"/>
              <a:t>Perceivable</a:t>
            </a:r>
            <a:r>
              <a:rPr lang="en-US" dirty="0"/>
              <a:t> - Information and user interface components must be presentable to users in ways they can perceive.</a:t>
            </a:r>
          </a:p>
          <a:p>
            <a:pPr lvl="1"/>
            <a:r>
              <a:rPr lang="en-US" dirty="0"/>
              <a:t>This means that users must be able to perceive the information being presented (it can't be invisible to all of their senses)</a:t>
            </a:r>
          </a:p>
          <a:p>
            <a:pPr marL="533400" indent="-514350">
              <a:buFont typeface="+mj-lt"/>
              <a:buAutoNum type="arabicPeriod"/>
            </a:pPr>
            <a:r>
              <a:rPr lang="en-US" b="1" dirty="0"/>
              <a:t>Operable</a:t>
            </a:r>
            <a:r>
              <a:rPr lang="en-US" dirty="0"/>
              <a:t> - User interface components and navigation must be operable.</a:t>
            </a:r>
          </a:p>
          <a:p>
            <a:pPr lvl="1"/>
            <a:r>
              <a:rPr lang="en-US" dirty="0"/>
              <a:t>This means that users must be able to operate the interface (the interface cannot require interaction that a user cannot perform)</a:t>
            </a:r>
          </a:p>
          <a:p>
            <a:pPr marL="533400" indent="-514350">
              <a:buFont typeface="+mj-lt"/>
              <a:buAutoNum type="arabicPeriod"/>
            </a:pPr>
            <a:r>
              <a:rPr lang="en-US" b="1" dirty="0"/>
              <a:t>Understandable</a:t>
            </a:r>
            <a:r>
              <a:rPr lang="en-US" dirty="0"/>
              <a:t> - Information and the operation of user interface must be understandable.</a:t>
            </a:r>
          </a:p>
          <a:p>
            <a:pPr lvl="1"/>
            <a:r>
              <a:rPr lang="en-US" dirty="0"/>
              <a:t>This means that users must be able to understand the information as well as the operation of the user interface (the content or operation cannot be beyond their understanding)</a:t>
            </a:r>
          </a:p>
          <a:p>
            <a:pPr marL="533400" indent="-514350">
              <a:buFont typeface="+mj-lt"/>
              <a:buAutoNum type="arabicPeriod"/>
            </a:pPr>
            <a:r>
              <a:rPr lang="en-US" b="1" dirty="0"/>
              <a:t>Robust </a:t>
            </a:r>
            <a:r>
              <a:rPr lang="en-US" dirty="0"/>
              <a:t>- Content must be robust enough that it can be interpreted reliably by a wide variety of user agents, including assistive technologies.</a:t>
            </a:r>
          </a:p>
          <a:p>
            <a:pPr lvl="1"/>
            <a:r>
              <a:rPr lang="en-US" dirty="0"/>
              <a:t>This means that users must be able to access the content as technologies advance (as technologies and user agents evolve, the content should remain accessible)</a:t>
            </a:r>
          </a:p>
          <a:p>
            <a:pPr marL="19050" indent="0">
              <a:buNone/>
            </a:pPr>
            <a:r>
              <a:rPr lang="en-US" dirty="0"/>
              <a:t>If any of these are not true, users with disabilities will not be able to use the Web.</a:t>
            </a:r>
          </a:p>
          <a:p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D663C4-0274-47D2-8164-571ED2E68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F8EA-1A3A-47D8-A547-A595A643875D}" type="datetime1">
              <a:rPr lang="fi-FI" smtClean="0"/>
              <a:t>12.6.2022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378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A3D5C2-57A9-464A-AAF9-B2A4FD793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04" y="1484784"/>
            <a:ext cx="8229600" cy="4525963"/>
          </a:xfrm>
        </p:spPr>
        <p:txBody>
          <a:bodyPr>
            <a:normAutofit fontScale="92500"/>
          </a:bodyPr>
          <a:lstStyle/>
          <a:p>
            <a:endParaRPr lang="fi-FI" dirty="0"/>
          </a:p>
          <a:p>
            <a:r>
              <a:rPr lang="fi-FI" dirty="0"/>
              <a:t>1 </a:t>
            </a:r>
            <a:r>
              <a:rPr lang="fi-FI" dirty="0" err="1"/>
              <a:t>mil</a:t>
            </a:r>
            <a:r>
              <a:rPr lang="fi-FI" dirty="0"/>
              <a:t>. People </a:t>
            </a:r>
            <a:r>
              <a:rPr lang="fi-FI" dirty="0" err="1"/>
              <a:t>exclusive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services</a:t>
            </a:r>
            <a:r>
              <a:rPr lang="fi-FI" dirty="0"/>
              <a:t>; heterogenius </a:t>
            </a:r>
            <a:r>
              <a:rPr lang="fi-FI" dirty="0" err="1"/>
              <a:t>group</a:t>
            </a:r>
            <a:r>
              <a:rPr lang="fi-FI" dirty="0"/>
              <a:t>: </a:t>
            </a:r>
            <a:r>
              <a:rPr lang="fi-FI" dirty="0" err="1"/>
              <a:t>elderly</a:t>
            </a:r>
            <a:r>
              <a:rPr lang="fi-FI" dirty="0"/>
              <a:t>, </a:t>
            </a:r>
            <a:r>
              <a:rPr lang="fi-FI" dirty="0" err="1"/>
              <a:t>disabled</a:t>
            </a:r>
            <a:r>
              <a:rPr lang="fi-FI" dirty="0"/>
              <a:t>, </a:t>
            </a:r>
            <a:r>
              <a:rPr lang="fi-FI" dirty="0" err="1"/>
              <a:t>people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low</a:t>
            </a:r>
            <a:r>
              <a:rPr lang="fi-FI" dirty="0"/>
              <a:t> </a:t>
            </a:r>
            <a:r>
              <a:rPr lang="fi-FI" dirty="0" err="1"/>
              <a:t>reading</a:t>
            </a:r>
            <a:r>
              <a:rPr lang="fi-FI" dirty="0"/>
              <a:t> and </a:t>
            </a:r>
            <a:r>
              <a:rPr lang="fi-FI" dirty="0" err="1"/>
              <a:t>writing</a:t>
            </a:r>
            <a:r>
              <a:rPr lang="fi-FI" dirty="0"/>
              <a:t> </a:t>
            </a:r>
            <a:r>
              <a:rPr lang="fi-FI" dirty="0" err="1"/>
              <a:t>skills</a:t>
            </a:r>
            <a:r>
              <a:rPr lang="fi-FI" dirty="0"/>
              <a:t>…</a:t>
            </a:r>
          </a:p>
          <a:p>
            <a:r>
              <a:rPr lang="fi-FI" dirty="0" err="1"/>
              <a:t>Difficult</a:t>
            </a:r>
            <a:r>
              <a:rPr lang="fi-FI" dirty="0"/>
              <a:t> to </a:t>
            </a:r>
            <a:r>
              <a:rPr lang="fi-FI" dirty="0" err="1"/>
              <a:t>find</a:t>
            </a:r>
            <a:r>
              <a:rPr lang="fi-FI" dirty="0"/>
              <a:t> </a:t>
            </a:r>
            <a:r>
              <a:rPr lang="fi-FI" dirty="0" err="1"/>
              <a:t>skillful</a:t>
            </a:r>
            <a:r>
              <a:rPr lang="fi-FI" dirty="0"/>
              <a:t> web </a:t>
            </a:r>
            <a:r>
              <a:rPr lang="fi-FI" dirty="0" err="1"/>
              <a:t>desingers</a:t>
            </a:r>
            <a:endParaRPr lang="fi-FI" dirty="0"/>
          </a:p>
          <a:p>
            <a:r>
              <a:rPr lang="fi-FI" dirty="0" err="1"/>
              <a:t>Constantly</a:t>
            </a:r>
            <a:r>
              <a:rPr lang="fi-FI" dirty="0"/>
              <a:t> </a:t>
            </a:r>
            <a:r>
              <a:rPr lang="fi-FI" dirty="0" err="1"/>
              <a:t>changing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 a </a:t>
            </a:r>
            <a:r>
              <a:rPr lang="fi-FI" dirty="0" err="1"/>
              <a:t>challenge</a:t>
            </a:r>
            <a:r>
              <a:rPr lang="fi-FI" dirty="0"/>
              <a:t>; </a:t>
            </a:r>
            <a:r>
              <a:rPr lang="fi-FI" dirty="0" err="1"/>
              <a:t>how</a:t>
            </a:r>
            <a:r>
              <a:rPr lang="fi-FI" dirty="0"/>
              <a:t> to </a:t>
            </a:r>
            <a:r>
              <a:rPr lang="fi-FI" dirty="0" err="1"/>
              <a:t>keep</a:t>
            </a:r>
            <a:r>
              <a:rPr lang="fi-FI" dirty="0"/>
              <a:t> </a:t>
            </a:r>
            <a:r>
              <a:rPr lang="fi-FI" dirty="0" err="1"/>
              <a:t>up</a:t>
            </a:r>
            <a:r>
              <a:rPr lang="fi-FI" dirty="0"/>
              <a:t>?</a:t>
            </a:r>
          </a:p>
          <a:p>
            <a:r>
              <a:rPr lang="fi-FI" dirty="0" err="1"/>
              <a:t>Need</a:t>
            </a:r>
            <a:r>
              <a:rPr lang="fi-FI" dirty="0"/>
              <a:t> to </a:t>
            </a:r>
            <a:r>
              <a:rPr lang="fi-FI" dirty="0" err="1"/>
              <a:t>develop</a:t>
            </a:r>
            <a:r>
              <a:rPr lang="fi-FI" dirty="0"/>
              <a:t> design for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strategy</a:t>
            </a:r>
            <a:r>
              <a:rPr lang="fi-FI" dirty="0"/>
              <a:t>.</a:t>
            </a:r>
          </a:p>
          <a:p>
            <a:r>
              <a:rPr lang="fi-FI" dirty="0"/>
              <a:t>Case Australia: https://www.youtube.com/watch?v=bEM9Fn9aOG8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B1499E0-4B19-4DB4-AB25-36DE9223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DEB6-7624-4CA7-B76F-797BB366F078}" type="datetime1">
              <a:rPr lang="fi-FI" smtClean="0"/>
              <a:t>12.6.2022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74D7EE1E-6AED-408D-AA23-4BABBF5DC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Case Finland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80367"/>
      </p:ext>
    </p:extLst>
  </p:cSld>
  <p:clrMapOvr>
    <a:masterClrMapping/>
  </p:clrMapOvr>
</p:sld>
</file>

<file path=ppt/theme/theme1.xml><?xml version="1.0" encoding="utf-8"?>
<a:theme xmlns:a="http://schemas.openxmlformats.org/drawingml/2006/main" name="Vamlas">
  <a:themeElements>
    <a:clrScheme name="Vamla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A9196"/>
      </a:accent1>
      <a:accent2>
        <a:srgbClr val="85A059"/>
      </a:accent2>
      <a:accent3>
        <a:srgbClr val="C4C442"/>
      </a:accent3>
      <a:accent4>
        <a:srgbClr val="E6AE12"/>
      </a:accent4>
      <a:accent5>
        <a:srgbClr val="D27016"/>
      </a:accent5>
      <a:accent6>
        <a:srgbClr val="C54F46"/>
      </a:accent6>
      <a:hlink>
        <a:srgbClr val="0000FF"/>
      </a:hlink>
      <a:folHlink>
        <a:srgbClr val="800080"/>
      </a:folHlink>
    </a:clrScheme>
    <a:fontScheme name="Vanavesi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Vamlas</Template>
  <TotalTime>2373</TotalTime>
  <Words>424</Words>
  <Application>Microsoft Office PowerPoint</Application>
  <PresentationFormat>Näytössä katseltava diaesitys (4:3)</PresentationFormat>
  <Paragraphs>43</Paragraphs>
  <Slides>5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Trebuchet MS</vt:lpstr>
      <vt:lpstr>Vamlas</vt:lpstr>
      <vt:lpstr>Accessibility in digital world case finland</vt:lpstr>
      <vt:lpstr>Vamlas today</vt:lpstr>
      <vt:lpstr>Directive (EU) 2016/2102</vt:lpstr>
      <vt:lpstr>Guidelines for accessibility of websites</vt:lpstr>
      <vt:lpstr>Case Finland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Pauliina Lampinen</dc:creator>
  <cp:lastModifiedBy>Pauliina Lampinen</cp:lastModifiedBy>
  <cp:revision>201</cp:revision>
  <cp:lastPrinted>2017-09-27T13:54:08Z</cp:lastPrinted>
  <dcterms:created xsi:type="dcterms:W3CDTF">2014-03-20T11:54:13Z</dcterms:created>
  <dcterms:modified xsi:type="dcterms:W3CDTF">2022-06-12T15:44:32Z</dcterms:modified>
</cp:coreProperties>
</file>