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56" r:id="rId2"/>
    <p:sldId id="257" r:id="rId3"/>
    <p:sldId id="275" r:id="rId4"/>
    <p:sldId id="266" r:id="rId5"/>
    <p:sldId id="338" r:id="rId6"/>
    <p:sldId id="276" r:id="rId7"/>
    <p:sldId id="289" r:id="rId8"/>
    <p:sldId id="290" r:id="rId9"/>
    <p:sldId id="291" r:id="rId10"/>
    <p:sldId id="292" r:id="rId11"/>
    <p:sldId id="294" r:id="rId12"/>
    <p:sldId id="295" r:id="rId13"/>
    <p:sldId id="288" r:id="rId14"/>
    <p:sldId id="296" r:id="rId15"/>
    <p:sldId id="336" r:id="rId16"/>
  </p:sldIdLst>
  <p:sldSz cx="9144000" cy="6858000" type="screen4x3"/>
  <p:notesSz cx="6797675" cy="99282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CCFF99"/>
    <a:srgbClr val="CC3399"/>
    <a:srgbClr val="FF0000"/>
    <a:srgbClr val="FF6699"/>
    <a:srgbClr val="CCFFFF"/>
    <a:srgbClr val="FFCC99"/>
    <a:srgbClr val="FF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88" autoAdjust="0"/>
    <p:restoredTop sz="85821" autoAdjust="0"/>
  </p:normalViewPr>
  <p:slideViewPr>
    <p:cSldViewPr showGuides="1">
      <p:cViewPr varScale="1">
        <p:scale>
          <a:sx n="94" d="100"/>
          <a:sy n="94" d="100"/>
        </p:scale>
        <p:origin x="1614" y="84"/>
      </p:cViewPr>
      <p:guideLst>
        <p:guide orient="horz" pos="2160"/>
        <p:guide pos="2880"/>
      </p:guideLst>
    </p:cSldViewPr>
  </p:slideViewPr>
  <p:outlineViewPr>
    <p:cViewPr>
      <p:scale>
        <a:sx n="33" d="100"/>
        <a:sy n="33" d="100"/>
      </p:scale>
      <p:origin x="53" y="48115"/>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p:scale>
          <a:sx n="239" d="100"/>
          <a:sy n="239" d="100"/>
        </p:scale>
        <p:origin x="-619" y="-812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56704672-B320-46DB-B79A-14505EA4B414}"/>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455B0C4A-FAFC-409A-ADEF-CED39C5B1BA8}"/>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0AD34337-A95B-4A19-8FC1-181027CB55EC}" type="datetimeFigureOut">
              <a:rPr lang="fi-FI" smtClean="0"/>
              <a:t>26.10.2018</a:t>
            </a:fld>
            <a:endParaRPr lang="fi-FI"/>
          </a:p>
        </p:txBody>
      </p:sp>
      <p:sp>
        <p:nvSpPr>
          <p:cNvPr id="4" name="Alatunnisteen paikkamerkki 3">
            <a:extLst>
              <a:ext uri="{FF2B5EF4-FFF2-40B4-BE49-F238E27FC236}">
                <a16:creationId xmlns:a16="http://schemas.microsoft.com/office/drawing/2014/main" id="{78DE5725-A570-459A-804A-3C9E72ECDE14}"/>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D4D1E7F5-15D2-4686-BA0C-21D96E1AC230}"/>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81BEF8A4-C408-4027-B6E6-5396432E7377}" type="slidenum">
              <a:rPr lang="fi-FI" smtClean="0"/>
              <a:t>‹#›</a:t>
            </a:fld>
            <a:endParaRPr lang="fi-FI"/>
          </a:p>
        </p:txBody>
      </p:sp>
    </p:spTree>
    <p:extLst>
      <p:ext uri="{BB962C8B-B14F-4D97-AF65-F5344CB8AC3E}">
        <p14:creationId xmlns:p14="http://schemas.microsoft.com/office/powerpoint/2010/main" val="3482279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AEAB042B-10F7-482B-9933-5DC51301B75C}" type="datetimeFigureOut">
              <a:rPr lang="fi-FI" smtClean="0"/>
              <a:t>26.10.2018</a:t>
            </a:fld>
            <a:endParaRPr lang="fi-FI"/>
          </a:p>
        </p:txBody>
      </p:sp>
      <p:sp>
        <p:nvSpPr>
          <p:cNvPr id="4" name="Dian kuvan paikkamerkki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078B344-C34A-4FA1-BD1D-19F37D815353}" type="slidenum">
              <a:rPr lang="fi-FI" smtClean="0"/>
              <a:t>‹#›</a:t>
            </a:fld>
            <a:endParaRPr lang="fi-FI"/>
          </a:p>
        </p:txBody>
      </p:sp>
    </p:spTree>
    <p:extLst>
      <p:ext uri="{BB962C8B-B14F-4D97-AF65-F5344CB8AC3E}">
        <p14:creationId xmlns:p14="http://schemas.microsoft.com/office/powerpoint/2010/main" val="1032184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2078B344-C34A-4FA1-BD1D-19F37D815353}" type="slidenum">
              <a:rPr lang="fi-FI" smtClean="0"/>
              <a:t>1</a:t>
            </a:fld>
            <a:endParaRPr lang="fi-FI"/>
          </a:p>
        </p:txBody>
      </p:sp>
    </p:spTree>
    <p:extLst>
      <p:ext uri="{BB962C8B-B14F-4D97-AF65-F5344CB8AC3E}">
        <p14:creationId xmlns:p14="http://schemas.microsoft.com/office/powerpoint/2010/main" val="2901087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The</a:t>
            </a:r>
            <a:r>
              <a:rPr lang="fi-FI" dirty="0"/>
              <a:t> </a:t>
            </a:r>
            <a:r>
              <a:rPr lang="fi-FI" dirty="0" err="1"/>
              <a:t>situation</a:t>
            </a:r>
            <a:r>
              <a:rPr lang="fi-FI" dirty="0"/>
              <a:t> </a:t>
            </a:r>
            <a:r>
              <a:rPr lang="fi-FI" dirty="0" err="1"/>
              <a:t>with</a:t>
            </a:r>
            <a:r>
              <a:rPr lang="fi-FI" dirty="0"/>
              <a:t> </a:t>
            </a:r>
            <a:r>
              <a:rPr lang="fi-FI" dirty="0" err="1"/>
              <a:t>the</a:t>
            </a:r>
            <a:r>
              <a:rPr lang="fi-FI" dirty="0"/>
              <a:t> </a:t>
            </a:r>
            <a:r>
              <a:rPr lang="fi-FI" dirty="0" err="1"/>
              <a:t>school</a:t>
            </a:r>
            <a:r>
              <a:rPr lang="fi-FI" dirty="0"/>
              <a:t> </a:t>
            </a:r>
            <a:r>
              <a:rPr lang="fi-FI" dirty="0" err="1"/>
              <a:t>system</a:t>
            </a:r>
            <a:r>
              <a:rPr lang="fi-FI" dirty="0"/>
              <a:t> is </a:t>
            </a:r>
            <a:r>
              <a:rPr lang="fi-FI" dirty="0" err="1"/>
              <a:t>similar</a:t>
            </a:r>
            <a:r>
              <a:rPr lang="fi-FI" dirty="0"/>
              <a:t> in </a:t>
            </a:r>
            <a:r>
              <a:rPr lang="fi-FI" dirty="0" err="1"/>
              <a:t>many</a:t>
            </a:r>
            <a:r>
              <a:rPr lang="fi-FI" dirty="0"/>
              <a:t> </a:t>
            </a:r>
            <a:r>
              <a:rPr lang="fi-FI" dirty="0" err="1"/>
              <a:t>other</a:t>
            </a:r>
            <a:r>
              <a:rPr lang="fi-FI" dirty="0"/>
              <a:t> </a:t>
            </a:r>
            <a:r>
              <a:rPr lang="fi-FI" dirty="0" err="1"/>
              <a:t>countries</a:t>
            </a:r>
            <a:r>
              <a:rPr lang="fi-FI" dirty="0"/>
              <a:t>. </a:t>
            </a:r>
            <a:r>
              <a:rPr lang="fi-FI" dirty="0" err="1"/>
              <a:t>Especially</a:t>
            </a:r>
            <a:r>
              <a:rPr lang="fi-FI" dirty="0"/>
              <a:t> in Europe, </a:t>
            </a:r>
            <a:r>
              <a:rPr lang="fi-FI" dirty="0" err="1"/>
              <a:t>the</a:t>
            </a:r>
            <a:r>
              <a:rPr lang="fi-FI" dirty="0"/>
              <a:t> </a:t>
            </a:r>
            <a:r>
              <a:rPr lang="fi-FI" dirty="0" err="1"/>
              <a:t>discourse</a:t>
            </a:r>
            <a:r>
              <a:rPr lang="fi-FI" dirty="0"/>
              <a:t> of </a:t>
            </a:r>
            <a:r>
              <a:rPr lang="fi-FI" dirty="0" err="1"/>
              <a:t>inclusion</a:t>
            </a:r>
            <a:r>
              <a:rPr lang="fi-FI" dirty="0"/>
              <a:t> is </a:t>
            </a:r>
            <a:r>
              <a:rPr lang="fi-FI" dirty="0" err="1"/>
              <a:t>strong</a:t>
            </a:r>
            <a:r>
              <a:rPr lang="fi-FI" dirty="0"/>
              <a:t>, </a:t>
            </a:r>
            <a:r>
              <a:rPr lang="fi-FI" dirty="0" err="1"/>
              <a:t>but</a:t>
            </a:r>
            <a:r>
              <a:rPr lang="fi-FI" dirty="0"/>
              <a:t> </a:t>
            </a:r>
            <a:r>
              <a:rPr lang="fi-FI" dirty="0" err="1"/>
              <a:t>the</a:t>
            </a:r>
            <a:r>
              <a:rPr lang="fi-FI" dirty="0"/>
              <a:t> </a:t>
            </a:r>
            <a:r>
              <a:rPr lang="fi-FI" dirty="0" err="1"/>
              <a:t>practises</a:t>
            </a:r>
            <a:r>
              <a:rPr lang="fi-FI" dirty="0"/>
              <a:t> and </a:t>
            </a:r>
            <a:r>
              <a:rPr lang="fi-FI" dirty="0" err="1"/>
              <a:t>the</a:t>
            </a:r>
            <a:r>
              <a:rPr lang="fi-FI" dirty="0"/>
              <a:t> </a:t>
            </a:r>
            <a:r>
              <a:rPr lang="fi-FI" dirty="0" err="1"/>
              <a:t>outcome</a:t>
            </a:r>
            <a:r>
              <a:rPr lang="fi-FI" dirty="0"/>
              <a:t> of </a:t>
            </a:r>
            <a:r>
              <a:rPr lang="fi-FI" dirty="0" err="1"/>
              <a:t>those</a:t>
            </a:r>
            <a:r>
              <a:rPr lang="fi-FI" dirty="0"/>
              <a:t> </a:t>
            </a:r>
            <a:r>
              <a:rPr lang="fi-FI" dirty="0" err="1"/>
              <a:t>practises</a:t>
            </a:r>
            <a:r>
              <a:rPr lang="fi-FI" dirty="0"/>
              <a:t> </a:t>
            </a:r>
            <a:r>
              <a:rPr lang="fi-FI" dirty="0" err="1"/>
              <a:t>are</a:t>
            </a:r>
            <a:r>
              <a:rPr lang="fi-FI" dirty="0"/>
              <a:t> </a:t>
            </a:r>
            <a:r>
              <a:rPr lang="fi-FI" dirty="0" err="1"/>
              <a:t>not</a:t>
            </a:r>
            <a:r>
              <a:rPr lang="fi-FI" dirty="0"/>
              <a:t> </a:t>
            </a:r>
            <a:r>
              <a:rPr lang="fi-FI" dirty="0" err="1"/>
              <a:t>so</a:t>
            </a:r>
            <a:r>
              <a:rPr lang="fi-FI" dirty="0"/>
              <a:t> </a:t>
            </a:r>
            <a:r>
              <a:rPr lang="fi-FI" dirty="0" err="1"/>
              <a:t>well</a:t>
            </a:r>
            <a:r>
              <a:rPr lang="fi-FI" dirty="0"/>
              <a:t> </a:t>
            </a:r>
            <a:r>
              <a:rPr lang="fi-FI" dirty="0" err="1"/>
              <a:t>known</a:t>
            </a:r>
            <a:r>
              <a:rPr lang="fi-FI" dirty="0"/>
              <a:t>. </a:t>
            </a:r>
            <a:r>
              <a:rPr lang="fi-FI" dirty="0" err="1"/>
              <a:t>Special</a:t>
            </a:r>
            <a:r>
              <a:rPr lang="fi-FI" dirty="0"/>
              <a:t> </a:t>
            </a:r>
            <a:r>
              <a:rPr lang="fi-FI" dirty="0" err="1"/>
              <a:t>needs</a:t>
            </a:r>
            <a:r>
              <a:rPr lang="fi-FI" dirty="0"/>
              <a:t> </a:t>
            </a:r>
            <a:r>
              <a:rPr lang="fi-FI" dirty="0" err="1"/>
              <a:t>require</a:t>
            </a:r>
            <a:r>
              <a:rPr lang="fi-FI" dirty="0"/>
              <a:t> </a:t>
            </a:r>
            <a:r>
              <a:rPr lang="fi-FI" dirty="0" err="1"/>
              <a:t>special</a:t>
            </a:r>
            <a:r>
              <a:rPr lang="fi-FI" dirty="0"/>
              <a:t> </a:t>
            </a:r>
            <a:r>
              <a:rPr lang="fi-FI" dirty="0" err="1"/>
              <a:t>support</a:t>
            </a:r>
            <a:r>
              <a:rPr lang="fi-FI" dirty="0"/>
              <a:t>, </a:t>
            </a:r>
            <a:r>
              <a:rPr lang="fi-FI" dirty="0" err="1"/>
              <a:t>that</a:t>
            </a:r>
            <a:r>
              <a:rPr lang="fi-FI" dirty="0"/>
              <a:t> is </a:t>
            </a:r>
            <a:r>
              <a:rPr lang="fi-FI" dirty="0" err="1"/>
              <a:t>clear</a:t>
            </a:r>
            <a:r>
              <a:rPr lang="fi-FI" dirty="0"/>
              <a:t>, </a:t>
            </a:r>
            <a:r>
              <a:rPr lang="fi-FI" dirty="0" err="1"/>
              <a:t>but</a:t>
            </a:r>
            <a:r>
              <a:rPr lang="fi-FI" dirty="0"/>
              <a:t> it </a:t>
            </a:r>
            <a:r>
              <a:rPr lang="fi-FI" dirty="0" err="1"/>
              <a:t>should</a:t>
            </a:r>
            <a:r>
              <a:rPr lang="fi-FI" dirty="0"/>
              <a:t> </a:t>
            </a:r>
            <a:r>
              <a:rPr lang="fi-FI" dirty="0" err="1"/>
              <a:t>lead</a:t>
            </a:r>
            <a:r>
              <a:rPr lang="fi-FI" dirty="0"/>
              <a:t> to </a:t>
            </a:r>
            <a:r>
              <a:rPr lang="fi-FI" dirty="0" err="1"/>
              <a:t>inclusive</a:t>
            </a:r>
            <a:r>
              <a:rPr lang="fi-FI" dirty="0"/>
              <a:t> </a:t>
            </a:r>
            <a:r>
              <a:rPr lang="fi-FI" dirty="0" err="1"/>
              <a:t>working</a:t>
            </a:r>
            <a:r>
              <a:rPr lang="fi-FI" dirty="0"/>
              <a:t> life, </a:t>
            </a:r>
            <a:r>
              <a:rPr lang="fi-FI" dirty="0" err="1"/>
              <a:t>not</a:t>
            </a:r>
            <a:r>
              <a:rPr lang="fi-FI" dirty="0"/>
              <a:t> </a:t>
            </a:r>
            <a:r>
              <a:rPr lang="fi-FI" dirty="0" err="1"/>
              <a:t>segregation</a:t>
            </a:r>
            <a:r>
              <a:rPr lang="fi-FI" dirty="0"/>
              <a:t>.</a:t>
            </a:r>
          </a:p>
          <a:p>
            <a:r>
              <a:rPr lang="fi-FI" dirty="0" err="1"/>
              <a:t>This</a:t>
            </a:r>
            <a:r>
              <a:rPr lang="fi-FI" dirty="0"/>
              <a:t> is </a:t>
            </a:r>
            <a:r>
              <a:rPr lang="fi-FI" dirty="0" err="1"/>
              <a:t>why</a:t>
            </a:r>
            <a:r>
              <a:rPr lang="fi-FI" dirty="0"/>
              <a:t> </a:t>
            </a:r>
            <a:r>
              <a:rPr lang="fi-FI" dirty="0" err="1"/>
              <a:t>inclusion</a:t>
            </a:r>
            <a:r>
              <a:rPr lang="fi-FI" dirty="0"/>
              <a:t> and </a:t>
            </a:r>
            <a:r>
              <a:rPr lang="fi-FI" dirty="0" err="1"/>
              <a:t>learning</a:t>
            </a:r>
            <a:r>
              <a:rPr lang="fi-FI" dirty="0"/>
              <a:t> </a:t>
            </a:r>
            <a:r>
              <a:rPr lang="fi-FI" dirty="0" err="1"/>
              <a:t>the</a:t>
            </a:r>
            <a:r>
              <a:rPr lang="fi-FI" dirty="0"/>
              <a:t> </a:t>
            </a:r>
            <a:r>
              <a:rPr lang="fi-FI" dirty="0" err="1"/>
              <a:t>way</a:t>
            </a:r>
            <a:r>
              <a:rPr lang="fi-FI" dirty="0"/>
              <a:t> </a:t>
            </a:r>
            <a:r>
              <a:rPr lang="fi-FI" dirty="0" err="1"/>
              <a:t>inclusion</a:t>
            </a:r>
            <a:r>
              <a:rPr lang="fi-FI" dirty="0"/>
              <a:t> </a:t>
            </a:r>
            <a:r>
              <a:rPr lang="fi-FI" dirty="0" err="1"/>
              <a:t>should</a:t>
            </a:r>
            <a:r>
              <a:rPr lang="fi-FI" dirty="0"/>
              <a:t> </a:t>
            </a:r>
            <a:r>
              <a:rPr lang="fi-FI" dirty="0" err="1"/>
              <a:t>work</a:t>
            </a:r>
            <a:r>
              <a:rPr lang="fi-FI" dirty="0"/>
              <a:t> in </a:t>
            </a:r>
            <a:r>
              <a:rPr lang="fi-FI" dirty="0" err="1"/>
              <a:t>different</a:t>
            </a:r>
            <a:r>
              <a:rPr lang="fi-FI" dirty="0"/>
              <a:t> </a:t>
            </a:r>
            <a:r>
              <a:rPr lang="fi-FI" dirty="0" err="1"/>
              <a:t>situations</a:t>
            </a:r>
            <a:r>
              <a:rPr lang="fi-FI" dirty="0"/>
              <a:t> is </a:t>
            </a:r>
            <a:r>
              <a:rPr lang="fi-FI" dirty="0" err="1"/>
              <a:t>important</a:t>
            </a:r>
            <a:r>
              <a:rPr lang="fi-FI" dirty="0"/>
              <a:t>.</a:t>
            </a:r>
          </a:p>
          <a:p>
            <a:r>
              <a:rPr lang="fi-FI" dirty="0"/>
              <a:t>In </a:t>
            </a:r>
            <a:r>
              <a:rPr lang="fi-FI" dirty="0" err="1"/>
              <a:t>this</a:t>
            </a:r>
            <a:r>
              <a:rPr lang="fi-FI" dirty="0"/>
              <a:t> </a:t>
            </a:r>
            <a:r>
              <a:rPr lang="fi-FI" dirty="0" err="1"/>
              <a:t>picture</a:t>
            </a:r>
            <a:r>
              <a:rPr lang="fi-FI" dirty="0"/>
              <a:t> </a:t>
            </a:r>
            <a:r>
              <a:rPr lang="fi-FI" dirty="0" err="1"/>
              <a:t>you</a:t>
            </a:r>
            <a:r>
              <a:rPr lang="fi-FI" dirty="0"/>
              <a:t> </a:t>
            </a:r>
            <a:r>
              <a:rPr lang="fi-FI" dirty="0" err="1"/>
              <a:t>can</a:t>
            </a:r>
            <a:r>
              <a:rPr lang="fi-FI" dirty="0"/>
              <a:t> </a:t>
            </a:r>
            <a:r>
              <a:rPr lang="fi-FI" dirty="0" err="1"/>
              <a:t>see</a:t>
            </a:r>
            <a:r>
              <a:rPr lang="fi-FI" dirty="0"/>
              <a:t> </a:t>
            </a:r>
            <a:r>
              <a:rPr lang="fi-FI" dirty="0" err="1"/>
              <a:t>that</a:t>
            </a:r>
            <a:r>
              <a:rPr lang="fi-FI" dirty="0"/>
              <a:t> </a:t>
            </a:r>
            <a:r>
              <a:rPr lang="fi-FI" dirty="0" err="1"/>
              <a:t>children</a:t>
            </a:r>
            <a:r>
              <a:rPr lang="fi-FI" dirty="0"/>
              <a:t> </a:t>
            </a:r>
            <a:r>
              <a:rPr lang="fi-FI" dirty="0" err="1"/>
              <a:t>with</a:t>
            </a:r>
            <a:r>
              <a:rPr lang="fi-FI" dirty="0"/>
              <a:t> </a:t>
            </a:r>
            <a:r>
              <a:rPr lang="fi-FI" dirty="0" err="1"/>
              <a:t>special</a:t>
            </a:r>
            <a:r>
              <a:rPr lang="fi-FI" dirty="0"/>
              <a:t> </a:t>
            </a:r>
            <a:r>
              <a:rPr lang="fi-FI" dirty="0" err="1"/>
              <a:t>needs</a:t>
            </a:r>
            <a:r>
              <a:rPr lang="fi-FI" dirty="0"/>
              <a:t> </a:t>
            </a:r>
            <a:r>
              <a:rPr lang="fi-FI" dirty="0" err="1"/>
              <a:t>are</a:t>
            </a:r>
            <a:r>
              <a:rPr lang="fi-FI" dirty="0"/>
              <a:t> </a:t>
            </a:r>
            <a:r>
              <a:rPr lang="fi-FI" dirty="0" err="1"/>
              <a:t>more</a:t>
            </a:r>
            <a:r>
              <a:rPr lang="fi-FI" dirty="0"/>
              <a:t> </a:t>
            </a:r>
            <a:r>
              <a:rPr lang="fi-FI" dirty="0" err="1"/>
              <a:t>integrated</a:t>
            </a:r>
            <a:r>
              <a:rPr lang="fi-FI" dirty="0"/>
              <a:t> </a:t>
            </a:r>
            <a:r>
              <a:rPr lang="fi-FI" dirty="0" err="1"/>
              <a:t>when</a:t>
            </a:r>
            <a:r>
              <a:rPr lang="fi-FI" dirty="0"/>
              <a:t> </a:t>
            </a:r>
            <a:r>
              <a:rPr lang="fi-FI" dirty="0" err="1"/>
              <a:t>they</a:t>
            </a:r>
            <a:r>
              <a:rPr lang="fi-FI" dirty="0"/>
              <a:t> </a:t>
            </a:r>
            <a:r>
              <a:rPr lang="fi-FI" dirty="0" err="1"/>
              <a:t>are</a:t>
            </a:r>
            <a:r>
              <a:rPr lang="fi-FI" dirty="0"/>
              <a:t> </a:t>
            </a:r>
            <a:r>
              <a:rPr lang="fi-FI" dirty="0" err="1"/>
              <a:t>young</a:t>
            </a:r>
            <a:r>
              <a:rPr lang="fi-FI" dirty="0"/>
              <a:t>. </a:t>
            </a:r>
            <a:r>
              <a:rPr lang="fi-FI" dirty="0" err="1"/>
              <a:t>Many</a:t>
            </a:r>
            <a:r>
              <a:rPr lang="fi-FI" dirty="0"/>
              <a:t> </a:t>
            </a:r>
            <a:r>
              <a:rPr lang="fi-FI" dirty="0" err="1"/>
              <a:t>studeis</a:t>
            </a:r>
            <a:r>
              <a:rPr lang="fi-FI" dirty="0"/>
              <a:t> </a:t>
            </a:r>
            <a:r>
              <a:rPr lang="fi-FI" dirty="0" err="1"/>
              <a:t>support</a:t>
            </a:r>
            <a:r>
              <a:rPr lang="fi-FI" dirty="0"/>
              <a:t> </a:t>
            </a:r>
            <a:r>
              <a:rPr lang="fi-FI" dirty="0" err="1"/>
              <a:t>this</a:t>
            </a:r>
            <a:r>
              <a:rPr lang="fi-FI" dirty="0"/>
              <a:t> in Finland; </a:t>
            </a:r>
            <a:r>
              <a:rPr lang="fi-FI" dirty="0" err="1"/>
              <a:t>even</a:t>
            </a:r>
            <a:r>
              <a:rPr lang="fi-FI" dirty="0"/>
              <a:t> in </a:t>
            </a:r>
            <a:r>
              <a:rPr lang="fi-FI" dirty="0" err="1"/>
              <a:t>basic</a:t>
            </a:r>
            <a:r>
              <a:rPr lang="fi-FI" dirty="0"/>
              <a:t> </a:t>
            </a:r>
            <a:r>
              <a:rPr lang="fi-FI" dirty="0" err="1"/>
              <a:t>education</a:t>
            </a:r>
            <a:r>
              <a:rPr lang="fi-FI" dirty="0"/>
              <a:t> </a:t>
            </a:r>
            <a:r>
              <a:rPr lang="fi-FI" dirty="0" err="1"/>
              <a:t>grades</a:t>
            </a:r>
            <a:r>
              <a:rPr lang="fi-FI" dirty="0"/>
              <a:t> 1-6 </a:t>
            </a:r>
            <a:r>
              <a:rPr lang="fi-FI" dirty="0" err="1"/>
              <a:t>provice</a:t>
            </a:r>
            <a:r>
              <a:rPr lang="fi-FI" dirty="0"/>
              <a:t> </a:t>
            </a:r>
            <a:r>
              <a:rPr lang="fi-FI" dirty="0" err="1"/>
              <a:t>more</a:t>
            </a:r>
            <a:r>
              <a:rPr lang="fi-FI" dirty="0"/>
              <a:t> </a:t>
            </a:r>
            <a:r>
              <a:rPr lang="fi-FI" dirty="0" err="1"/>
              <a:t>opportunities</a:t>
            </a:r>
            <a:r>
              <a:rPr lang="fi-FI" dirty="0"/>
              <a:t> to </a:t>
            </a:r>
            <a:r>
              <a:rPr lang="fi-FI" dirty="0" err="1"/>
              <a:t>inclusion</a:t>
            </a:r>
            <a:r>
              <a:rPr lang="fi-FI" dirty="0"/>
              <a:t> </a:t>
            </a:r>
            <a:r>
              <a:rPr lang="fi-FI" dirty="0" err="1"/>
              <a:t>than</a:t>
            </a:r>
            <a:r>
              <a:rPr lang="fi-FI" dirty="0"/>
              <a:t> </a:t>
            </a:r>
            <a:r>
              <a:rPr lang="fi-FI" dirty="0" err="1"/>
              <a:t>grades</a:t>
            </a:r>
            <a:r>
              <a:rPr lang="fi-FI" dirty="0"/>
              <a:t> 7-9.</a:t>
            </a:r>
          </a:p>
          <a:p>
            <a:r>
              <a:rPr lang="fi-FI" dirty="0" err="1"/>
              <a:t>When</a:t>
            </a:r>
            <a:r>
              <a:rPr lang="fi-FI" dirty="0"/>
              <a:t> in </a:t>
            </a:r>
            <a:r>
              <a:rPr lang="fi-FI" dirty="0" err="1"/>
              <a:t>secondary</a:t>
            </a:r>
            <a:r>
              <a:rPr lang="fi-FI" dirty="0"/>
              <a:t> </a:t>
            </a:r>
            <a:r>
              <a:rPr lang="fi-FI" dirty="0" err="1"/>
              <a:t>education</a:t>
            </a:r>
            <a:r>
              <a:rPr lang="fi-FI" dirty="0"/>
              <a:t>, </a:t>
            </a:r>
            <a:r>
              <a:rPr lang="fi-FI" dirty="0" err="1"/>
              <a:t>the</a:t>
            </a:r>
            <a:r>
              <a:rPr lang="fi-FI" dirty="0"/>
              <a:t> </a:t>
            </a:r>
            <a:r>
              <a:rPr lang="fi-FI" dirty="0" err="1"/>
              <a:t>pathways</a:t>
            </a:r>
            <a:r>
              <a:rPr lang="fi-FI" dirty="0"/>
              <a:t> of </a:t>
            </a:r>
            <a:r>
              <a:rPr lang="fi-FI" dirty="0" err="1"/>
              <a:t>those</a:t>
            </a:r>
            <a:r>
              <a:rPr lang="fi-FI" dirty="0"/>
              <a:t> </a:t>
            </a:r>
            <a:r>
              <a:rPr lang="fi-FI" dirty="0" err="1"/>
              <a:t>who</a:t>
            </a:r>
            <a:r>
              <a:rPr lang="fi-FI" dirty="0"/>
              <a:t> </a:t>
            </a:r>
            <a:r>
              <a:rPr lang="fi-FI" dirty="0" err="1"/>
              <a:t>have</a:t>
            </a:r>
            <a:r>
              <a:rPr lang="fi-FI" dirty="0"/>
              <a:t> </a:t>
            </a:r>
            <a:r>
              <a:rPr lang="fi-FI" dirty="0" err="1"/>
              <a:t>received</a:t>
            </a:r>
            <a:r>
              <a:rPr lang="fi-FI" dirty="0"/>
              <a:t> </a:t>
            </a:r>
            <a:r>
              <a:rPr lang="fi-FI" dirty="0" err="1"/>
              <a:t>spesial</a:t>
            </a:r>
            <a:r>
              <a:rPr lang="fi-FI" dirty="0"/>
              <a:t> </a:t>
            </a:r>
            <a:r>
              <a:rPr lang="fi-FI" dirty="0" err="1"/>
              <a:t>support</a:t>
            </a:r>
            <a:r>
              <a:rPr lang="fi-FI" dirty="0"/>
              <a:t> </a:t>
            </a:r>
            <a:r>
              <a:rPr lang="fi-FI" dirty="0" err="1"/>
              <a:t>separates</a:t>
            </a:r>
            <a:r>
              <a:rPr lang="fi-FI" dirty="0"/>
              <a:t> </a:t>
            </a:r>
            <a:r>
              <a:rPr lang="fi-FI" dirty="0" err="1"/>
              <a:t>from</a:t>
            </a:r>
            <a:r>
              <a:rPr lang="fi-FI" dirty="0"/>
              <a:t> </a:t>
            </a:r>
            <a:r>
              <a:rPr lang="fi-FI" dirty="0" err="1"/>
              <a:t>those</a:t>
            </a:r>
            <a:r>
              <a:rPr lang="fi-FI" dirty="0"/>
              <a:t> </a:t>
            </a:r>
            <a:r>
              <a:rPr lang="fi-FI" dirty="0" err="1"/>
              <a:t>who</a:t>
            </a:r>
            <a:r>
              <a:rPr lang="fi-FI" dirty="0"/>
              <a:t> </a:t>
            </a:r>
            <a:r>
              <a:rPr lang="fi-FI" dirty="0" err="1"/>
              <a:t>have</a:t>
            </a:r>
            <a:r>
              <a:rPr lang="fi-FI" dirty="0"/>
              <a:t> </a:t>
            </a:r>
            <a:r>
              <a:rPr lang="fi-FI" dirty="0" err="1"/>
              <a:t>studied</a:t>
            </a:r>
            <a:r>
              <a:rPr lang="fi-FI" dirty="0"/>
              <a:t> </a:t>
            </a:r>
            <a:r>
              <a:rPr lang="fi-FI" dirty="0" err="1"/>
              <a:t>with</a:t>
            </a:r>
            <a:r>
              <a:rPr lang="fi-FI" dirty="0"/>
              <a:t> </a:t>
            </a:r>
            <a:r>
              <a:rPr lang="fi-FI" dirty="0" err="1"/>
              <a:t>the</a:t>
            </a:r>
            <a:r>
              <a:rPr lang="fi-FI" dirty="0"/>
              <a:t> </a:t>
            </a:r>
            <a:r>
              <a:rPr lang="fi-FI" dirty="0" err="1"/>
              <a:t>mainstream</a:t>
            </a:r>
            <a:r>
              <a:rPr lang="fi-FI" dirty="0"/>
              <a:t>.</a:t>
            </a:r>
          </a:p>
          <a:p>
            <a:r>
              <a:rPr lang="fi-FI" dirty="0"/>
              <a:t>And </a:t>
            </a:r>
            <a:r>
              <a:rPr lang="fi-FI" dirty="0" err="1"/>
              <a:t>when</a:t>
            </a:r>
            <a:r>
              <a:rPr lang="fi-FI" dirty="0"/>
              <a:t> </a:t>
            </a:r>
            <a:r>
              <a:rPr lang="fi-FI" dirty="0" err="1"/>
              <a:t>we</a:t>
            </a:r>
            <a:r>
              <a:rPr lang="fi-FI" dirty="0"/>
              <a:t> look at </a:t>
            </a:r>
            <a:r>
              <a:rPr lang="fi-FI" dirty="0" err="1"/>
              <a:t>the</a:t>
            </a:r>
            <a:r>
              <a:rPr lang="fi-FI" dirty="0"/>
              <a:t> </a:t>
            </a:r>
            <a:r>
              <a:rPr lang="fi-FI" dirty="0" err="1"/>
              <a:t>working</a:t>
            </a:r>
            <a:r>
              <a:rPr lang="fi-FI" dirty="0"/>
              <a:t> life </a:t>
            </a:r>
            <a:r>
              <a:rPr lang="fi-FI" dirty="0" err="1"/>
              <a:t>those</a:t>
            </a:r>
            <a:r>
              <a:rPr lang="fi-FI" dirty="0"/>
              <a:t> </a:t>
            </a:r>
            <a:r>
              <a:rPr lang="fi-FI" dirty="0" err="1"/>
              <a:t>with</a:t>
            </a:r>
            <a:r>
              <a:rPr lang="fi-FI" dirty="0"/>
              <a:t> </a:t>
            </a:r>
            <a:r>
              <a:rPr lang="fi-FI" dirty="0" err="1"/>
              <a:t>special</a:t>
            </a:r>
            <a:r>
              <a:rPr lang="fi-FI" dirty="0"/>
              <a:t> </a:t>
            </a:r>
            <a:r>
              <a:rPr lang="fi-FI" dirty="0" err="1"/>
              <a:t>needs</a:t>
            </a:r>
            <a:r>
              <a:rPr lang="fi-FI" dirty="0"/>
              <a:t> </a:t>
            </a:r>
            <a:r>
              <a:rPr lang="fi-FI" dirty="0" err="1"/>
              <a:t>have</a:t>
            </a:r>
            <a:r>
              <a:rPr lang="fi-FI" dirty="0"/>
              <a:t> </a:t>
            </a:r>
            <a:r>
              <a:rPr lang="fi-FI" dirty="0" err="1"/>
              <a:t>drifted</a:t>
            </a:r>
            <a:r>
              <a:rPr lang="fi-FI" dirty="0"/>
              <a:t> </a:t>
            </a:r>
            <a:r>
              <a:rPr lang="fi-FI" dirty="0" err="1"/>
              <a:t>away</a:t>
            </a:r>
            <a:r>
              <a:rPr lang="fi-FI" dirty="0"/>
              <a:t> </a:t>
            </a:r>
            <a:r>
              <a:rPr lang="fi-FI" dirty="0" err="1"/>
              <a:t>from</a:t>
            </a:r>
            <a:r>
              <a:rPr lang="fi-FI" dirty="0"/>
              <a:t> </a:t>
            </a:r>
            <a:r>
              <a:rPr lang="fi-FI" dirty="0" err="1"/>
              <a:t>mainstream</a:t>
            </a:r>
            <a:r>
              <a:rPr lang="fi-FI" dirty="0"/>
              <a:t> </a:t>
            </a:r>
            <a:r>
              <a:rPr lang="fi-FI" dirty="0" err="1"/>
              <a:t>employment</a:t>
            </a:r>
            <a:r>
              <a:rPr lang="fi-FI" dirty="0"/>
              <a:t> into </a:t>
            </a:r>
            <a:r>
              <a:rPr lang="fi-FI" dirty="0" err="1"/>
              <a:t>special</a:t>
            </a:r>
            <a:r>
              <a:rPr lang="fi-FI" dirty="0"/>
              <a:t> </a:t>
            </a:r>
            <a:r>
              <a:rPr lang="fi-FI" dirty="0" err="1"/>
              <a:t>employment</a:t>
            </a:r>
            <a:r>
              <a:rPr lang="fi-FI" dirty="0"/>
              <a:t>.</a:t>
            </a:r>
          </a:p>
          <a:p>
            <a:endParaRPr lang="fi-FI" dirty="0"/>
          </a:p>
        </p:txBody>
      </p:sp>
      <p:sp>
        <p:nvSpPr>
          <p:cNvPr id="4" name="Dian numeron paikkamerkki 3"/>
          <p:cNvSpPr>
            <a:spLocks noGrp="1"/>
          </p:cNvSpPr>
          <p:nvPr>
            <p:ph type="sldNum" sz="quarter" idx="10"/>
          </p:nvPr>
        </p:nvSpPr>
        <p:spPr/>
        <p:txBody>
          <a:bodyPr/>
          <a:lstStyle/>
          <a:p>
            <a:fld id="{2078B344-C34A-4FA1-BD1D-19F37D815353}" type="slidenum">
              <a:rPr lang="fi-FI" smtClean="0"/>
              <a:t>3</a:t>
            </a:fld>
            <a:endParaRPr lang="fi-FI"/>
          </a:p>
        </p:txBody>
      </p:sp>
    </p:spTree>
    <p:extLst>
      <p:ext uri="{BB962C8B-B14F-4D97-AF65-F5344CB8AC3E}">
        <p14:creationId xmlns:p14="http://schemas.microsoft.com/office/powerpoint/2010/main" val="342375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ian kuvan paikkamerkki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Huomautusten paikkamerkki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i-FI" altLang="fi-FI" dirty="0"/>
              <a:t>If </a:t>
            </a:r>
            <a:r>
              <a:rPr lang="fi-FI" altLang="fi-FI" dirty="0" err="1"/>
              <a:t>you</a:t>
            </a:r>
            <a:r>
              <a:rPr lang="fi-FI" altLang="fi-FI" dirty="0"/>
              <a:t> </a:t>
            </a:r>
            <a:r>
              <a:rPr lang="fi-FI" altLang="fi-FI" dirty="0" err="1"/>
              <a:t>are</a:t>
            </a:r>
            <a:r>
              <a:rPr lang="fi-FI" altLang="fi-FI" dirty="0"/>
              <a:t> </a:t>
            </a:r>
            <a:r>
              <a:rPr lang="fi-FI" altLang="fi-FI" dirty="0" err="1"/>
              <a:t>not</a:t>
            </a:r>
            <a:r>
              <a:rPr lang="fi-FI" altLang="fi-FI" dirty="0"/>
              <a:t> </a:t>
            </a:r>
            <a:r>
              <a:rPr lang="fi-FI" altLang="fi-FI" dirty="0" err="1"/>
              <a:t>given</a:t>
            </a:r>
            <a:r>
              <a:rPr lang="fi-FI" altLang="fi-FI" dirty="0"/>
              <a:t> </a:t>
            </a:r>
            <a:r>
              <a:rPr lang="fi-FI" altLang="fi-FI" dirty="0" err="1"/>
              <a:t>the</a:t>
            </a:r>
            <a:r>
              <a:rPr lang="fi-FI" altLang="fi-FI" dirty="0"/>
              <a:t> </a:t>
            </a:r>
            <a:r>
              <a:rPr lang="fi-FI" altLang="fi-FI" dirty="0" err="1"/>
              <a:t>opportunity</a:t>
            </a:r>
            <a:r>
              <a:rPr lang="fi-FI" altLang="fi-FI" dirty="0"/>
              <a:t>, </a:t>
            </a:r>
            <a:r>
              <a:rPr lang="fi-FI" altLang="fi-FI" dirty="0" err="1"/>
              <a:t>how</a:t>
            </a:r>
            <a:r>
              <a:rPr lang="fi-FI" altLang="fi-FI" dirty="0"/>
              <a:t> </a:t>
            </a:r>
            <a:r>
              <a:rPr lang="fi-FI" altLang="fi-FI" dirty="0" err="1"/>
              <a:t>do</a:t>
            </a:r>
            <a:r>
              <a:rPr lang="fi-FI" altLang="fi-FI" dirty="0"/>
              <a:t> </a:t>
            </a:r>
            <a:r>
              <a:rPr lang="fi-FI" altLang="fi-FI" dirty="0" err="1"/>
              <a:t>you</a:t>
            </a:r>
            <a:r>
              <a:rPr lang="fi-FI" altLang="fi-FI" dirty="0"/>
              <a:t> </a:t>
            </a:r>
            <a:r>
              <a:rPr lang="fi-FI" altLang="fi-FI" dirty="0" err="1"/>
              <a:t>learn</a:t>
            </a:r>
            <a:r>
              <a:rPr lang="fi-FI" altLang="fi-FI" dirty="0"/>
              <a:t> </a:t>
            </a:r>
            <a:r>
              <a:rPr lang="fi-FI" altLang="fi-FI" dirty="0" err="1"/>
              <a:t>the</a:t>
            </a:r>
            <a:r>
              <a:rPr lang="fi-FI" altLang="fi-FI" dirty="0"/>
              <a:t> </a:t>
            </a:r>
            <a:r>
              <a:rPr lang="fi-FI" altLang="fi-FI" dirty="0" err="1"/>
              <a:t>competences</a:t>
            </a:r>
            <a:r>
              <a:rPr lang="fi-FI" altLang="fi-FI" dirty="0"/>
              <a:t> of an </a:t>
            </a:r>
            <a:r>
              <a:rPr lang="fi-FI" altLang="fi-FI" dirty="0" err="1"/>
              <a:t>employee</a:t>
            </a:r>
            <a:r>
              <a:rPr lang="fi-FI" altLang="fi-FI" dirty="0"/>
              <a:t>?</a:t>
            </a:r>
          </a:p>
          <a:p>
            <a:pPr eaLnBrk="1" hangingPunct="1">
              <a:spcBef>
                <a:spcPct val="0"/>
              </a:spcBef>
            </a:pPr>
            <a:endParaRPr lang="fi-FI" altLang="fi-FI" dirty="0"/>
          </a:p>
          <a:p>
            <a:pPr eaLnBrk="1" hangingPunct="1">
              <a:spcBef>
                <a:spcPct val="0"/>
              </a:spcBef>
            </a:pPr>
            <a:r>
              <a:rPr lang="fi-FI" altLang="fi-FI" dirty="0" err="1"/>
              <a:t>Children</a:t>
            </a:r>
            <a:r>
              <a:rPr lang="fi-FI" altLang="fi-FI" dirty="0"/>
              <a:t> </a:t>
            </a:r>
            <a:r>
              <a:rPr lang="fi-FI" altLang="fi-FI" dirty="0" err="1"/>
              <a:t>with</a:t>
            </a:r>
            <a:r>
              <a:rPr lang="fi-FI" altLang="fi-FI" dirty="0"/>
              <a:t> </a:t>
            </a:r>
            <a:r>
              <a:rPr lang="fi-FI" altLang="fi-FI" dirty="0" err="1"/>
              <a:t>disabilities</a:t>
            </a:r>
            <a:r>
              <a:rPr lang="fi-FI" altLang="fi-FI" dirty="0"/>
              <a:t> </a:t>
            </a:r>
            <a:r>
              <a:rPr lang="fi-FI" altLang="fi-FI" dirty="0" err="1"/>
              <a:t>experience</a:t>
            </a:r>
            <a:r>
              <a:rPr lang="fi-FI" altLang="fi-FI" dirty="0"/>
              <a:t> </a:t>
            </a:r>
            <a:r>
              <a:rPr lang="fi-FI" altLang="fi-FI" dirty="0" err="1"/>
              <a:t>more</a:t>
            </a:r>
            <a:r>
              <a:rPr lang="fi-FI" altLang="fi-FI" dirty="0"/>
              <a:t> </a:t>
            </a:r>
            <a:r>
              <a:rPr lang="fi-FI" altLang="fi-FI" dirty="0" err="1"/>
              <a:t>bulling</a:t>
            </a:r>
            <a:r>
              <a:rPr lang="fi-FI" altLang="fi-FI" dirty="0"/>
              <a:t> and </a:t>
            </a:r>
            <a:r>
              <a:rPr lang="fi-FI" altLang="fi-FI" dirty="0" err="1"/>
              <a:t>lonliness</a:t>
            </a:r>
            <a:r>
              <a:rPr lang="fi-FI" altLang="fi-FI" dirty="0"/>
              <a:t> </a:t>
            </a:r>
            <a:r>
              <a:rPr lang="fi-FI" altLang="fi-FI" dirty="0" err="1"/>
              <a:t>that</a:t>
            </a:r>
            <a:r>
              <a:rPr lang="fi-FI" altLang="fi-FI" dirty="0"/>
              <a:t> </a:t>
            </a:r>
            <a:r>
              <a:rPr lang="fi-FI" altLang="fi-FI" dirty="0" err="1"/>
              <a:t>other</a:t>
            </a:r>
            <a:r>
              <a:rPr lang="fi-FI" altLang="fi-FI" dirty="0"/>
              <a:t> </a:t>
            </a:r>
            <a:r>
              <a:rPr lang="fi-FI" altLang="fi-FI" dirty="0" err="1"/>
              <a:t>children</a:t>
            </a:r>
            <a:r>
              <a:rPr lang="fi-FI" altLang="fi-FI" dirty="0"/>
              <a:t>. </a:t>
            </a:r>
            <a:r>
              <a:rPr lang="fi-FI" altLang="fi-FI" dirty="0" err="1"/>
              <a:t>What</a:t>
            </a:r>
            <a:r>
              <a:rPr lang="fi-FI" altLang="fi-FI" dirty="0"/>
              <a:t> is </a:t>
            </a:r>
            <a:r>
              <a:rPr lang="fi-FI" altLang="fi-FI" dirty="0" err="1"/>
              <a:t>important</a:t>
            </a:r>
            <a:r>
              <a:rPr lang="fi-FI" altLang="fi-FI" dirty="0"/>
              <a:t> is </a:t>
            </a:r>
            <a:r>
              <a:rPr lang="fi-FI" altLang="fi-FI" dirty="0" err="1"/>
              <a:t>that</a:t>
            </a:r>
            <a:r>
              <a:rPr lang="fi-FI" altLang="fi-FI" dirty="0"/>
              <a:t> </a:t>
            </a:r>
            <a:r>
              <a:rPr lang="fi-FI" altLang="fi-FI" dirty="0" err="1"/>
              <a:t>this</a:t>
            </a:r>
            <a:r>
              <a:rPr lang="fi-FI" altLang="fi-FI" dirty="0"/>
              <a:t> is </a:t>
            </a:r>
            <a:r>
              <a:rPr lang="fi-FI" altLang="fi-FI" dirty="0" err="1"/>
              <a:t>the</a:t>
            </a:r>
            <a:r>
              <a:rPr lang="fi-FI" altLang="fi-FI" dirty="0"/>
              <a:t> case </a:t>
            </a:r>
            <a:r>
              <a:rPr lang="fi-FI" altLang="fi-FI" dirty="0" err="1"/>
              <a:t>even</a:t>
            </a:r>
            <a:r>
              <a:rPr lang="fi-FI" altLang="fi-FI" dirty="0"/>
              <a:t> in </a:t>
            </a:r>
            <a:r>
              <a:rPr lang="fi-FI" altLang="fi-FI" dirty="0" err="1"/>
              <a:t>special</a:t>
            </a:r>
            <a:r>
              <a:rPr lang="fi-FI" altLang="fi-FI" dirty="0"/>
              <a:t> </a:t>
            </a:r>
            <a:r>
              <a:rPr lang="fi-FI" altLang="fi-FI" dirty="0" err="1"/>
              <a:t>schools</a:t>
            </a:r>
            <a:r>
              <a:rPr lang="fi-FI" altLang="fi-FI" dirty="0"/>
              <a:t>, </a:t>
            </a:r>
            <a:r>
              <a:rPr lang="fi-FI" altLang="fi-FI" dirty="0" err="1"/>
              <a:t>so</a:t>
            </a:r>
            <a:r>
              <a:rPr lang="fi-FI" altLang="fi-FI" dirty="0"/>
              <a:t> </a:t>
            </a:r>
            <a:r>
              <a:rPr lang="fi-FI" altLang="fi-FI" dirty="0" err="1"/>
              <a:t>segregation</a:t>
            </a:r>
            <a:r>
              <a:rPr lang="fi-FI" altLang="fi-FI" dirty="0"/>
              <a:t> </a:t>
            </a:r>
            <a:r>
              <a:rPr lang="fi-FI" altLang="fi-FI" dirty="0" err="1"/>
              <a:t>does</a:t>
            </a:r>
            <a:r>
              <a:rPr lang="fi-FI" altLang="fi-FI" dirty="0"/>
              <a:t> </a:t>
            </a:r>
            <a:r>
              <a:rPr lang="fi-FI" altLang="fi-FI" dirty="0" err="1"/>
              <a:t>not</a:t>
            </a:r>
            <a:r>
              <a:rPr lang="fi-FI" altLang="fi-FI" dirty="0"/>
              <a:t> </a:t>
            </a:r>
            <a:r>
              <a:rPr lang="fi-FI" altLang="fi-FI" dirty="0" err="1"/>
              <a:t>automatically</a:t>
            </a:r>
            <a:r>
              <a:rPr lang="fi-FI" altLang="fi-FI" dirty="0"/>
              <a:t> </a:t>
            </a:r>
            <a:r>
              <a:rPr lang="fi-FI" altLang="fi-FI" dirty="0" err="1"/>
              <a:t>mean</a:t>
            </a:r>
            <a:r>
              <a:rPr lang="fi-FI" altLang="fi-FI" dirty="0"/>
              <a:t> no </a:t>
            </a:r>
            <a:r>
              <a:rPr lang="fi-FI" altLang="fi-FI" dirty="0" err="1"/>
              <a:t>bullying</a:t>
            </a:r>
            <a:r>
              <a:rPr lang="fi-FI" altLang="fi-FI" dirty="0"/>
              <a:t>.</a:t>
            </a:r>
          </a:p>
          <a:p>
            <a:pPr eaLnBrk="1" hangingPunct="1">
              <a:spcBef>
                <a:spcPct val="0"/>
              </a:spcBef>
            </a:pPr>
            <a:endParaRPr lang="fi-FI" altLang="fi-FI" dirty="0"/>
          </a:p>
          <a:p>
            <a:pPr eaLnBrk="1" hangingPunct="1">
              <a:spcBef>
                <a:spcPct val="0"/>
              </a:spcBef>
            </a:pPr>
            <a:r>
              <a:rPr lang="fi-FI" altLang="fi-FI" dirty="0" err="1"/>
              <a:t>Children</a:t>
            </a:r>
            <a:r>
              <a:rPr lang="fi-FI" altLang="fi-FI" dirty="0"/>
              <a:t> and </a:t>
            </a:r>
            <a:r>
              <a:rPr lang="fi-FI" altLang="fi-FI" dirty="0" err="1"/>
              <a:t>youth</a:t>
            </a:r>
            <a:r>
              <a:rPr lang="fi-FI" altLang="fi-FI" dirty="0"/>
              <a:t> </a:t>
            </a:r>
            <a:r>
              <a:rPr lang="fi-FI" altLang="fi-FI" dirty="0" err="1"/>
              <a:t>with</a:t>
            </a:r>
            <a:r>
              <a:rPr lang="fi-FI" altLang="fi-FI" dirty="0"/>
              <a:t> </a:t>
            </a:r>
            <a:r>
              <a:rPr lang="fi-FI" altLang="fi-FI" dirty="0" err="1"/>
              <a:t>disabilities</a:t>
            </a:r>
            <a:r>
              <a:rPr lang="fi-FI" altLang="fi-FI" dirty="0"/>
              <a:t> </a:t>
            </a:r>
            <a:r>
              <a:rPr lang="fi-FI" altLang="fi-FI" dirty="0" err="1"/>
              <a:t>face</a:t>
            </a:r>
            <a:r>
              <a:rPr lang="fi-FI" altLang="fi-FI" dirty="0"/>
              <a:t> </a:t>
            </a:r>
            <a:r>
              <a:rPr lang="fi-FI" altLang="fi-FI" dirty="0" err="1"/>
              <a:t>lonliness</a:t>
            </a:r>
            <a:r>
              <a:rPr lang="fi-FI" altLang="fi-FI" dirty="0"/>
              <a:t>. </a:t>
            </a:r>
            <a:r>
              <a:rPr lang="fi-FI" altLang="fi-FI" dirty="0" err="1"/>
              <a:t>This</a:t>
            </a:r>
            <a:r>
              <a:rPr lang="fi-FI" altLang="fi-FI" dirty="0"/>
              <a:t> is a </a:t>
            </a:r>
            <a:r>
              <a:rPr lang="fi-FI" altLang="fi-FI" dirty="0" err="1"/>
              <a:t>very</a:t>
            </a:r>
            <a:r>
              <a:rPr lang="fi-FI" altLang="fi-FI" dirty="0"/>
              <a:t> </a:t>
            </a:r>
            <a:r>
              <a:rPr lang="fi-FI" altLang="fi-FI" dirty="0" err="1"/>
              <a:t>big</a:t>
            </a:r>
            <a:r>
              <a:rPr lang="fi-FI" altLang="fi-FI" dirty="0"/>
              <a:t> </a:t>
            </a:r>
            <a:r>
              <a:rPr lang="fi-FI" altLang="fi-FI" dirty="0" err="1"/>
              <a:t>issue</a:t>
            </a:r>
            <a:r>
              <a:rPr lang="fi-FI" altLang="fi-FI" dirty="0"/>
              <a:t>! One </a:t>
            </a:r>
            <a:r>
              <a:rPr lang="fi-FI" altLang="fi-FI" dirty="0" err="1"/>
              <a:t>problem</a:t>
            </a:r>
            <a:r>
              <a:rPr lang="fi-FI" altLang="fi-FI" dirty="0"/>
              <a:t> is </a:t>
            </a:r>
            <a:r>
              <a:rPr lang="fi-FI" altLang="fi-FI" dirty="0" err="1"/>
              <a:t>that</a:t>
            </a:r>
            <a:r>
              <a:rPr lang="fi-FI" altLang="fi-FI" dirty="0"/>
              <a:t> </a:t>
            </a:r>
            <a:r>
              <a:rPr lang="fi-FI" altLang="fi-FI" dirty="0" err="1"/>
              <a:t>special</a:t>
            </a:r>
            <a:r>
              <a:rPr lang="fi-FI" altLang="fi-FI" dirty="0"/>
              <a:t> </a:t>
            </a:r>
            <a:r>
              <a:rPr lang="fi-FI" altLang="fi-FI" dirty="0" err="1"/>
              <a:t>classess</a:t>
            </a:r>
            <a:r>
              <a:rPr lang="fi-FI" altLang="fi-FI" dirty="0"/>
              <a:t> and </a:t>
            </a:r>
            <a:r>
              <a:rPr lang="fi-FI" altLang="fi-FI" dirty="0" err="1"/>
              <a:t>schools</a:t>
            </a:r>
            <a:r>
              <a:rPr lang="fi-FI" altLang="fi-FI" dirty="0"/>
              <a:t> </a:t>
            </a:r>
            <a:r>
              <a:rPr lang="fi-FI" altLang="fi-FI" dirty="0" err="1"/>
              <a:t>tend</a:t>
            </a:r>
            <a:r>
              <a:rPr lang="fi-FI" altLang="fi-FI" dirty="0"/>
              <a:t> to </a:t>
            </a:r>
            <a:r>
              <a:rPr lang="fi-FI" altLang="fi-FI" dirty="0" err="1"/>
              <a:t>situate</a:t>
            </a:r>
            <a:r>
              <a:rPr lang="fi-FI" altLang="fi-FI" dirty="0"/>
              <a:t> </a:t>
            </a:r>
            <a:r>
              <a:rPr lang="fi-FI" altLang="fi-FI" dirty="0" err="1"/>
              <a:t>far</a:t>
            </a:r>
            <a:r>
              <a:rPr lang="fi-FI" altLang="fi-FI" dirty="0"/>
              <a:t> </a:t>
            </a:r>
            <a:r>
              <a:rPr lang="fi-FI" altLang="fi-FI" dirty="0" err="1"/>
              <a:t>away</a:t>
            </a:r>
            <a:r>
              <a:rPr lang="fi-FI" altLang="fi-FI" dirty="0"/>
              <a:t> </a:t>
            </a:r>
            <a:r>
              <a:rPr lang="fi-FI" altLang="fi-FI" dirty="0" err="1"/>
              <a:t>from</a:t>
            </a:r>
            <a:r>
              <a:rPr lang="fi-FI" altLang="fi-FI" dirty="0"/>
              <a:t> </a:t>
            </a:r>
            <a:r>
              <a:rPr lang="fi-FI" altLang="fi-FI" dirty="0" err="1"/>
              <a:t>the</a:t>
            </a:r>
            <a:r>
              <a:rPr lang="fi-FI" altLang="fi-FI" dirty="0"/>
              <a:t> </a:t>
            </a:r>
            <a:r>
              <a:rPr lang="fi-FI" altLang="fi-FI" dirty="0" err="1"/>
              <a:t>child’s</a:t>
            </a:r>
            <a:r>
              <a:rPr lang="fi-FI" altLang="fi-FI" dirty="0"/>
              <a:t> home. </a:t>
            </a:r>
            <a:r>
              <a:rPr lang="fi-FI" altLang="fi-FI" dirty="0" err="1"/>
              <a:t>The</a:t>
            </a:r>
            <a:r>
              <a:rPr lang="fi-FI" altLang="fi-FI" dirty="0"/>
              <a:t> </a:t>
            </a:r>
            <a:r>
              <a:rPr lang="fi-FI" altLang="fi-FI" dirty="0" err="1"/>
              <a:t>natural</a:t>
            </a:r>
            <a:r>
              <a:rPr lang="fi-FI" altLang="fi-FI" dirty="0"/>
              <a:t> </a:t>
            </a:r>
            <a:r>
              <a:rPr lang="fi-FI" altLang="fi-FI" dirty="0" err="1"/>
              <a:t>friendship</a:t>
            </a:r>
            <a:r>
              <a:rPr lang="fi-FI" altLang="fi-FI" dirty="0"/>
              <a:t> </a:t>
            </a:r>
            <a:r>
              <a:rPr lang="fi-FI" altLang="fi-FI" dirty="0" err="1"/>
              <a:t>with</a:t>
            </a:r>
            <a:r>
              <a:rPr lang="fi-FI" altLang="fi-FI" dirty="0"/>
              <a:t> </a:t>
            </a:r>
            <a:r>
              <a:rPr lang="fi-FI" altLang="fi-FI" dirty="0" err="1"/>
              <a:t>children</a:t>
            </a:r>
            <a:r>
              <a:rPr lang="fi-FI" altLang="fi-FI" dirty="0"/>
              <a:t> in </a:t>
            </a:r>
            <a:r>
              <a:rPr lang="fi-FI" altLang="fi-FI" dirty="0" err="1"/>
              <a:t>the</a:t>
            </a:r>
            <a:r>
              <a:rPr lang="fi-FI" altLang="fi-FI" dirty="0"/>
              <a:t> </a:t>
            </a:r>
            <a:r>
              <a:rPr lang="fi-FI" altLang="fi-FI" dirty="0" err="1"/>
              <a:t>neibourghood</a:t>
            </a:r>
            <a:r>
              <a:rPr lang="fi-FI" altLang="fi-FI" dirty="0"/>
              <a:t> </a:t>
            </a:r>
            <a:r>
              <a:rPr lang="fi-FI" altLang="fi-FI" dirty="0" err="1"/>
              <a:t>does</a:t>
            </a:r>
            <a:r>
              <a:rPr lang="fi-FI" altLang="fi-FI" dirty="0"/>
              <a:t> </a:t>
            </a:r>
            <a:r>
              <a:rPr lang="fi-FI" altLang="fi-FI" dirty="0" err="1"/>
              <a:t>not</a:t>
            </a:r>
            <a:r>
              <a:rPr lang="fi-FI" altLang="fi-FI" dirty="0"/>
              <a:t> </a:t>
            </a:r>
            <a:r>
              <a:rPr lang="fi-FI" altLang="fi-FI" dirty="0" err="1"/>
              <a:t>emerge</a:t>
            </a:r>
            <a:r>
              <a:rPr lang="fi-FI" altLang="fi-FI" dirty="0"/>
              <a:t> and is </a:t>
            </a:r>
            <a:r>
              <a:rPr lang="fi-FI" altLang="fi-FI" dirty="0" err="1"/>
              <a:t>not</a:t>
            </a:r>
            <a:r>
              <a:rPr lang="fi-FI" altLang="fi-FI" dirty="0"/>
              <a:t> </a:t>
            </a:r>
            <a:r>
              <a:rPr lang="fi-FI" altLang="fi-FI" dirty="0" err="1"/>
              <a:t>supported</a:t>
            </a:r>
            <a:r>
              <a:rPr lang="fi-FI" altLang="fi-FI" dirty="0"/>
              <a:t>.</a:t>
            </a:r>
          </a:p>
          <a:p>
            <a:pPr eaLnBrk="1" hangingPunct="1">
              <a:spcBef>
                <a:spcPct val="0"/>
              </a:spcBef>
            </a:pPr>
            <a:endParaRPr lang="fi-FI" altLang="fi-FI" dirty="0"/>
          </a:p>
          <a:p>
            <a:pPr eaLnBrk="1" hangingPunct="1">
              <a:spcBef>
                <a:spcPct val="0"/>
              </a:spcBef>
            </a:pPr>
            <a:endParaRPr lang="fi-FI" altLang="fi-FI" dirty="0"/>
          </a:p>
          <a:p>
            <a:pPr eaLnBrk="1" hangingPunct="1">
              <a:spcBef>
                <a:spcPct val="0"/>
              </a:spcBef>
            </a:pPr>
            <a:endParaRPr lang="fi-FI" altLang="fi-FI" dirty="0"/>
          </a:p>
        </p:txBody>
      </p:sp>
      <p:sp>
        <p:nvSpPr>
          <p:cNvPr id="13316" name="Dian numeron paikkamerkki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9473DD-93C2-4CC8-B391-1A13EE35DB62}" type="slidenum">
              <a:rPr lang="fi-FI" smtClean="0"/>
              <a:pPr fontAlgn="base">
                <a:spcBef>
                  <a:spcPct val="0"/>
                </a:spcBef>
                <a:spcAft>
                  <a:spcPct val="0"/>
                </a:spcAft>
                <a:defRPr/>
              </a:pPr>
              <a:t>4</a:t>
            </a:fld>
            <a:endParaRPr lang="fi-F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We</a:t>
            </a:r>
            <a:r>
              <a:rPr lang="fi-FI" dirty="0"/>
              <a:t> </a:t>
            </a:r>
            <a:r>
              <a:rPr lang="fi-FI" dirty="0" err="1"/>
              <a:t>cannot</a:t>
            </a:r>
            <a:r>
              <a:rPr lang="fi-FI" dirty="0"/>
              <a:t> </a:t>
            </a:r>
            <a:r>
              <a:rPr lang="fi-FI" dirty="0" err="1"/>
              <a:t>solve</a:t>
            </a:r>
            <a:r>
              <a:rPr lang="fi-FI" dirty="0"/>
              <a:t> </a:t>
            </a:r>
            <a:r>
              <a:rPr lang="fi-FI" dirty="0" err="1"/>
              <a:t>this</a:t>
            </a:r>
            <a:r>
              <a:rPr lang="fi-FI" dirty="0"/>
              <a:t> </a:t>
            </a:r>
            <a:r>
              <a:rPr lang="fi-FI" dirty="0" err="1"/>
              <a:t>problem</a:t>
            </a:r>
            <a:r>
              <a:rPr lang="fi-FI" dirty="0"/>
              <a:t> </a:t>
            </a:r>
            <a:r>
              <a:rPr lang="fi-FI" dirty="0" err="1"/>
              <a:t>by</a:t>
            </a:r>
            <a:r>
              <a:rPr lang="fi-FI" dirty="0"/>
              <a:t> </a:t>
            </a:r>
            <a:r>
              <a:rPr lang="fi-FI" dirty="0" err="1"/>
              <a:t>solely</a:t>
            </a:r>
            <a:r>
              <a:rPr lang="fi-FI" dirty="0"/>
              <a:t> </a:t>
            </a:r>
            <a:r>
              <a:rPr lang="fi-FI" dirty="0" err="1"/>
              <a:t>focusing</a:t>
            </a:r>
            <a:r>
              <a:rPr lang="fi-FI" dirty="0"/>
              <a:t> on </a:t>
            </a:r>
            <a:r>
              <a:rPr lang="fi-FI" dirty="0" err="1"/>
              <a:t>special</a:t>
            </a:r>
            <a:r>
              <a:rPr lang="fi-FI" dirty="0"/>
              <a:t> </a:t>
            </a:r>
            <a:r>
              <a:rPr lang="fi-FI" dirty="0" err="1"/>
              <a:t>schools</a:t>
            </a:r>
            <a:r>
              <a:rPr lang="fi-FI" dirty="0"/>
              <a:t> and </a:t>
            </a:r>
            <a:r>
              <a:rPr lang="fi-FI" dirty="0" err="1"/>
              <a:t>individuals</a:t>
            </a:r>
            <a:r>
              <a:rPr lang="fi-FI" dirty="0"/>
              <a:t> </a:t>
            </a:r>
            <a:r>
              <a:rPr lang="fi-FI" dirty="0" err="1"/>
              <a:t>who</a:t>
            </a:r>
            <a:r>
              <a:rPr lang="fi-FI" dirty="0"/>
              <a:t> </a:t>
            </a:r>
            <a:r>
              <a:rPr lang="fi-FI" dirty="0" err="1"/>
              <a:t>have</a:t>
            </a:r>
            <a:r>
              <a:rPr lang="fi-FI" dirty="0"/>
              <a:t> </a:t>
            </a:r>
            <a:r>
              <a:rPr lang="fi-FI" dirty="0" err="1"/>
              <a:t>special</a:t>
            </a:r>
            <a:r>
              <a:rPr lang="fi-FI" dirty="0"/>
              <a:t> </a:t>
            </a:r>
            <a:r>
              <a:rPr lang="fi-FI" dirty="0" err="1"/>
              <a:t>needs</a:t>
            </a:r>
            <a:r>
              <a:rPr lang="fi-FI" dirty="0"/>
              <a:t>. </a:t>
            </a:r>
            <a:r>
              <a:rPr lang="fi-FI" dirty="0" err="1"/>
              <a:t>We</a:t>
            </a:r>
            <a:r>
              <a:rPr lang="fi-FI" dirty="0"/>
              <a:t> </a:t>
            </a:r>
            <a:r>
              <a:rPr lang="fi-FI" dirty="0" err="1"/>
              <a:t>need</a:t>
            </a:r>
            <a:r>
              <a:rPr lang="fi-FI" dirty="0"/>
              <a:t> to </a:t>
            </a:r>
            <a:r>
              <a:rPr lang="fi-FI" dirty="0" err="1"/>
              <a:t>change</a:t>
            </a:r>
            <a:r>
              <a:rPr lang="fi-FI" dirty="0"/>
              <a:t> </a:t>
            </a:r>
            <a:r>
              <a:rPr lang="fi-FI" dirty="0" err="1"/>
              <a:t>the</a:t>
            </a:r>
            <a:r>
              <a:rPr lang="fi-FI" dirty="0"/>
              <a:t> </a:t>
            </a:r>
            <a:r>
              <a:rPr lang="fi-FI" dirty="0" err="1"/>
              <a:t>environment</a:t>
            </a:r>
            <a:r>
              <a:rPr lang="fi-FI" dirty="0"/>
              <a:t> </a:t>
            </a:r>
            <a:r>
              <a:rPr lang="fi-FI" dirty="0" err="1"/>
              <a:t>so</a:t>
            </a:r>
            <a:r>
              <a:rPr lang="fi-FI" dirty="0"/>
              <a:t> </a:t>
            </a:r>
            <a:r>
              <a:rPr lang="fi-FI" dirty="0" err="1"/>
              <a:t>the</a:t>
            </a:r>
            <a:r>
              <a:rPr lang="fi-FI" dirty="0"/>
              <a:t> </a:t>
            </a:r>
            <a:r>
              <a:rPr lang="fi-FI" dirty="0" err="1"/>
              <a:t>whole</a:t>
            </a:r>
            <a:r>
              <a:rPr lang="fi-FI" dirty="0"/>
              <a:t> culture of </a:t>
            </a:r>
            <a:r>
              <a:rPr lang="fi-FI" dirty="0" err="1"/>
              <a:t>the</a:t>
            </a:r>
            <a:r>
              <a:rPr lang="fi-FI" dirty="0"/>
              <a:t> </a:t>
            </a:r>
            <a:r>
              <a:rPr lang="fi-FI" dirty="0" err="1"/>
              <a:t>schools</a:t>
            </a:r>
            <a:r>
              <a:rPr lang="fi-FI" dirty="0"/>
              <a:t> </a:t>
            </a:r>
            <a:r>
              <a:rPr lang="fi-FI" dirty="0" err="1"/>
              <a:t>supports</a:t>
            </a:r>
            <a:r>
              <a:rPr lang="fi-FI" dirty="0"/>
              <a:t> </a:t>
            </a:r>
            <a:r>
              <a:rPr lang="fi-FI" dirty="0" err="1"/>
              <a:t>inclusion</a:t>
            </a:r>
            <a:r>
              <a:rPr lang="fi-FI" dirty="0"/>
              <a:t> and </a:t>
            </a:r>
            <a:r>
              <a:rPr lang="fi-FI" dirty="0" err="1"/>
              <a:t>learning</a:t>
            </a:r>
            <a:r>
              <a:rPr lang="fi-FI" dirty="0"/>
              <a:t> of </a:t>
            </a:r>
            <a:r>
              <a:rPr lang="fi-FI" dirty="0" err="1"/>
              <a:t>all</a:t>
            </a:r>
            <a:r>
              <a:rPr lang="fi-FI" dirty="0"/>
              <a:t> </a:t>
            </a:r>
            <a:r>
              <a:rPr lang="fi-FI" dirty="0" err="1"/>
              <a:t>students</a:t>
            </a:r>
            <a:r>
              <a:rPr lang="fi-FI" dirty="0"/>
              <a:t>.</a:t>
            </a:r>
          </a:p>
          <a:p>
            <a:endParaRPr lang="fi-FI" dirty="0"/>
          </a:p>
          <a:p>
            <a:r>
              <a:rPr lang="fi-FI" dirty="0" err="1"/>
              <a:t>We</a:t>
            </a:r>
            <a:r>
              <a:rPr lang="fi-FI" dirty="0"/>
              <a:t> </a:t>
            </a:r>
            <a:r>
              <a:rPr lang="fi-FI" dirty="0" err="1"/>
              <a:t>cannot</a:t>
            </a:r>
            <a:r>
              <a:rPr lang="fi-FI" dirty="0"/>
              <a:t> </a:t>
            </a:r>
            <a:r>
              <a:rPr lang="fi-FI" dirty="0" err="1"/>
              <a:t>implement</a:t>
            </a:r>
            <a:r>
              <a:rPr lang="fi-FI" dirty="0"/>
              <a:t> </a:t>
            </a:r>
            <a:r>
              <a:rPr lang="fi-FI" dirty="0" err="1"/>
              <a:t>inclusion</a:t>
            </a:r>
            <a:r>
              <a:rPr lang="fi-FI" dirty="0"/>
              <a:t> </a:t>
            </a:r>
            <a:r>
              <a:rPr lang="fi-FI" dirty="0" err="1"/>
              <a:t>without</a:t>
            </a:r>
            <a:r>
              <a:rPr lang="fi-FI" dirty="0"/>
              <a:t> </a:t>
            </a:r>
            <a:r>
              <a:rPr lang="fi-FI" dirty="0" err="1"/>
              <a:t>resources</a:t>
            </a:r>
            <a:r>
              <a:rPr lang="fi-FI" dirty="0"/>
              <a:t> and </a:t>
            </a:r>
            <a:r>
              <a:rPr lang="fi-FI" dirty="0" err="1"/>
              <a:t>skills</a:t>
            </a:r>
            <a:r>
              <a:rPr lang="fi-FI" dirty="0"/>
              <a:t> and </a:t>
            </a:r>
            <a:r>
              <a:rPr lang="fi-FI" dirty="0" err="1"/>
              <a:t>support</a:t>
            </a:r>
            <a:r>
              <a:rPr lang="fi-FI" dirty="0"/>
              <a:t>. </a:t>
            </a:r>
            <a:r>
              <a:rPr lang="fi-FI" dirty="0" err="1"/>
              <a:t>When</a:t>
            </a:r>
            <a:r>
              <a:rPr lang="fi-FI" dirty="0"/>
              <a:t> a </a:t>
            </a:r>
            <a:r>
              <a:rPr lang="fi-FI" dirty="0" err="1"/>
              <a:t>child</a:t>
            </a:r>
            <a:r>
              <a:rPr lang="fi-FI" dirty="0"/>
              <a:t> </a:t>
            </a:r>
            <a:r>
              <a:rPr lang="fi-FI" dirty="0" err="1"/>
              <a:t>with</a:t>
            </a:r>
            <a:r>
              <a:rPr lang="fi-FI" dirty="0"/>
              <a:t> </a:t>
            </a:r>
            <a:r>
              <a:rPr lang="fi-FI" dirty="0" err="1"/>
              <a:t>special</a:t>
            </a:r>
            <a:r>
              <a:rPr lang="fi-FI" dirty="0"/>
              <a:t> </a:t>
            </a:r>
            <a:r>
              <a:rPr lang="fi-FI" dirty="0" err="1"/>
              <a:t>needs</a:t>
            </a:r>
            <a:r>
              <a:rPr lang="fi-FI" dirty="0"/>
              <a:t> is just </a:t>
            </a:r>
            <a:r>
              <a:rPr lang="fi-FI" dirty="0" err="1"/>
              <a:t>dropped</a:t>
            </a:r>
            <a:r>
              <a:rPr lang="fi-FI" dirty="0"/>
              <a:t> into a </a:t>
            </a:r>
            <a:r>
              <a:rPr lang="fi-FI" dirty="0" err="1"/>
              <a:t>mainstream</a:t>
            </a:r>
            <a:r>
              <a:rPr lang="fi-FI" dirty="0"/>
              <a:t> </a:t>
            </a:r>
            <a:r>
              <a:rPr lang="fi-FI" dirty="0" err="1"/>
              <a:t>class</a:t>
            </a:r>
            <a:r>
              <a:rPr lang="fi-FI" dirty="0"/>
              <a:t> </a:t>
            </a:r>
            <a:r>
              <a:rPr lang="fi-FI" dirty="0" err="1"/>
              <a:t>room</a:t>
            </a:r>
            <a:r>
              <a:rPr lang="fi-FI" dirty="0"/>
              <a:t> </a:t>
            </a:r>
            <a:r>
              <a:rPr lang="fi-FI" dirty="0" err="1"/>
              <a:t>without</a:t>
            </a:r>
            <a:r>
              <a:rPr lang="fi-FI" dirty="0"/>
              <a:t> </a:t>
            </a:r>
            <a:r>
              <a:rPr lang="fi-FI" dirty="0" err="1"/>
              <a:t>sufficient</a:t>
            </a:r>
            <a:r>
              <a:rPr lang="fi-FI" dirty="0"/>
              <a:t> help it is </a:t>
            </a:r>
            <a:r>
              <a:rPr lang="fi-FI" dirty="0" err="1"/>
              <a:t>not</a:t>
            </a:r>
            <a:r>
              <a:rPr lang="fi-FI" dirty="0"/>
              <a:t> </a:t>
            </a:r>
            <a:r>
              <a:rPr lang="fi-FI" dirty="0" err="1"/>
              <a:t>inclusion</a:t>
            </a:r>
            <a:r>
              <a:rPr lang="fi-FI" dirty="0"/>
              <a:t> it is </a:t>
            </a:r>
            <a:r>
              <a:rPr lang="fi-FI" dirty="0" err="1"/>
              <a:t>abandoment</a:t>
            </a:r>
            <a:r>
              <a:rPr lang="fi-FI" dirty="0"/>
              <a:t>.</a:t>
            </a:r>
          </a:p>
          <a:p>
            <a:r>
              <a:rPr lang="fi-FI" dirty="0" err="1"/>
              <a:t>Inclusion</a:t>
            </a:r>
            <a:r>
              <a:rPr lang="fi-FI" dirty="0"/>
              <a:t> is </a:t>
            </a:r>
            <a:r>
              <a:rPr lang="fi-FI" dirty="0" err="1"/>
              <a:t>necessary</a:t>
            </a:r>
            <a:r>
              <a:rPr lang="fi-FI" dirty="0"/>
              <a:t> </a:t>
            </a:r>
            <a:r>
              <a:rPr lang="fi-FI" dirty="0" err="1"/>
              <a:t>if</a:t>
            </a:r>
            <a:r>
              <a:rPr lang="fi-FI" dirty="0"/>
              <a:t> </a:t>
            </a:r>
            <a:r>
              <a:rPr lang="fi-FI" dirty="0" err="1"/>
              <a:t>we</a:t>
            </a:r>
            <a:r>
              <a:rPr lang="fi-FI" dirty="0"/>
              <a:t> </a:t>
            </a:r>
            <a:r>
              <a:rPr lang="fi-FI" dirty="0" err="1"/>
              <a:t>want</a:t>
            </a:r>
            <a:r>
              <a:rPr lang="fi-FI" dirty="0"/>
              <a:t> to </a:t>
            </a:r>
            <a:r>
              <a:rPr lang="fi-FI" dirty="0" err="1"/>
              <a:t>prepare</a:t>
            </a:r>
            <a:r>
              <a:rPr lang="fi-FI" dirty="0"/>
              <a:t> </a:t>
            </a:r>
            <a:r>
              <a:rPr lang="fi-FI" dirty="0" err="1"/>
              <a:t>all</a:t>
            </a:r>
            <a:r>
              <a:rPr lang="fi-FI" dirty="0"/>
              <a:t> </a:t>
            </a:r>
            <a:r>
              <a:rPr lang="fi-FI" dirty="0" err="1"/>
              <a:t>children</a:t>
            </a:r>
            <a:r>
              <a:rPr lang="fi-FI" dirty="0"/>
              <a:t> at </a:t>
            </a:r>
            <a:r>
              <a:rPr lang="fi-FI" dirty="0" err="1"/>
              <a:t>all</a:t>
            </a:r>
            <a:r>
              <a:rPr lang="fi-FI" dirty="0"/>
              <a:t> </a:t>
            </a:r>
            <a:r>
              <a:rPr lang="fi-FI" dirty="0" err="1"/>
              <a:t>levels</a:t>
            </a:r>
            <a:r>
              <a:rPr lang="fi-FI" dirty="0"/>
              <a:t> to </a:t>
            </a:r>
            <a:r>
              <a:rPr lang="fi-FI" dirty="0" err="1"/>
              <a:t>cope</a:t>
            </a:r>
            <a:r>
              <a:rPr lang="fi-FI" dirty="0"/>
              <a:t> </a:t>
            </a:r>
            <a:r>
              <a:rPr lang="fi-FI" dirty="0" err="1"/>
              <a:t>with</a:t>
            </a:r>
            <a:r>
              <a:rPr lang="fi-FI" dirty="0"/>
              <a:t> </a:t>
            </a:r>
            <a:r>
              <a:rPr lang="fi-FI" dirty="0" err="1"/>
              <a:t>diversity</a:t>
            </a:r>
            <a:r>
              <a:rPr lang="fi-FI" dirty="0"/>
              <a:t> in </a:t>
            </a:r>
            <a:r>
              <a:rPr lang="fi-FI" dirty="0" err="1"/>
              <a:t>working</a:t>
            </a:r>
            <a:r>
              <a:rPr lang="fi-FI" dirty="0"/>
              <a:t> life. </a:t>
            </a:r>
            <a:r>
              <a:rPr lang="fi-FI" dirty="0" err="1"/>
              <a:t>Working</a:t>
            </a:r>
            <a:r>
              <a:rPr lang="fi-FI" dirty="0"/>
              <a:t> life is </a:t>
            </a:r>
            <a:r>
              <a:rPr lang="fi-FI" dirty="0" err="1"/>
              <a:t>already</a:t>
            </a:r>
            <a:r>
              <a:rPr lang="fi-FI" dirty="0"/>
              <a:t> </a:t>
            </a:r>
            <a:r>
              <a:rPr lang="fi-FI" dirty="0" err="1"/>
              <a:t>diverse</a:t>
            </a:r>
            <a:r>
              <a:rPr lang="fi-FI" dirty="0"/>
              <a:t>, </a:t>
            </a:r>
            <a:r>
              <a:rPr lang="fi-FI" dirty="0" err="1"/>
              <a:t>we</a:t>
            </a:r>
            <a:r>
              <a:rPr lang="fi-FI" dirty="0"/>
              <a:t> </a:t>
            </a:r>
            <a:r>
              <a:rPr lang="fi-FI" dirty="0" err="1"/>
              <a:t>need</a:t>
            </a:r>
            <a:r>
              <a:rPr lang="fi-FI" dirty="0"/>
              <a:t> </a:t>
            </a:r>
            <a:r>
              <a:rPr lang="fi-FI" dirty="0" err="1"/>
              <a:t>skills</a:t>
            </a:r>
            <a:r>
              <a:rPr lang="fi-FI" dirty="0"/>
              <a:t> to </a:t>
            </a:r>
            <a:r>
              <a:rPr lang="fi-FI" dirty="0" err="1"/>
              <a:t>cope</a:t>
            </a:r>
            <a:r>
              <a:rPr lang="fi-FI" dirty="0"/>
              <a:t> and </a:t>
            </a:r>
            <a:r>
              <a:rPr lang="fi-FI" dirty="0" err="1"/>
              <a:t>understand</a:t>
            </a:r>
            <a:r>
              <a:rPr lang="fi-FI" dirty="0"/>
              <a:t> </a:t>
            </a:r>
            <a:r>
              <a:rPr lang="fi-FI" dirty="0" err="1"/>
              <a:t>people</a:t>
            </a:r>
            <a:r>
              <a:rPr lang="fi-FI" dirty="0"/>
              <a:t> </a:t>
            </a:r>
            <a:r>
              <a:rPr lang="fi-FI" dirty="0" err="1"/>
              <a:t>with</a:t>
            </a:r>
            <a:r>
              <a:rPr lang="fi-FI" dirty="0"/>
              <a:t> </a:t>
            </a:r>
            <a:r>
              <a:rPr lang="fi-FI" dirty="0" err="1"/>
              <a:t>different</a:t>
            </a:r>
            <a:r>
              <a:rPr lang="fi-FI" dirty="0"/>
              <a:t> </a:t>
            </a:r>
            <a:r>
              <a:rPr lang="fi-FI" dirty="0" err="1"/>
              <a:t>backgrounds</a:t>
            </a:r>
            <a:r>
              <a:rPr lang="fi-FI" dirty="0"/>
              <a:t>, </a:t>
            </a:r>
            <a:r>
              <a:rPr lang="fi-FI" dirty="0" err="1"/>
              <a:t>different</a:t>
            </a:r>
            <a:r>
              <a:rPr lang="fi-FI" dirty="0"/>
              <a:t> </a:t>
            </a:r>
            <a:r>
              <a:rPr lang="fi-FI" dirty="0" err="1"/>
              <a:t>ways</a:t>
            </a:r>
            <a:r>
              <a:rPr lang="fi-FI" dirty="0"/>
              <a:t> of </a:t>
            </a:r>
            <a:r>
              <a:rPr lang="fi-FI" dirty="0" err="1"/>
              <a:t>working</a:t>
            </a:r>
            <a:r>
              <a:rPr lang="fi-FI" dirty="0"/>
              <a:t> and </a:t>
            </a:r>
            <a:r>
              <a:rPr lang="fi-FI" dirty="0" err="1"/>
              <a:t>communicating</a:t>
            </a:r>
            <a:r>
              <a:rPr lang="fi-FI" dirty="0"/>
              <a:t>. </a:t>
            </a:r>
            <a:r>
              <a:rPr lang="fi-FI" dirty="0" err="1"/>
              <a:t>Disability</a:t>
            </a:r>
            <a:r>
              <a:rPr lang="fi-FI" dirty="0"/>
              <a:t> is </a:t>
            </a:r>
            <a:r>
              <a:rPr lang="fi-FI" dirty="0" err="1"/>
              <a:t>one</a:t>
            </a:r>
            <a:r>
              <a:rPr lang="fi-FI" dirty="0"/>
              <a:t> </a:t>
            </a:r>
            <a:r>
              <a:rPr lang="fi-FI" dirty="0" err="1"/>
              <a:t>form</a:t>
            </a:r>
            <a:r>
              <a:rPr lang="fi-FI" dirty="0"/>
              <a:t> of </a:t>
            </a:r>
            <a:r>
              <a:rPr lang="fi-FI" dirty="0" err="1"/>
              <a:t>diversity</a:t>
            </a:r>
            <a:r>
              <a:rPr lang="fi-FI" dirty="0"/>
              <a:t>.</a:t>
            </a:r>
          </a:p>
          <a:p>
            <a:r>
              <a:rPr lang="fi-FI" dirty="0" err="1"/>
              <a:t>We</a:t>
            </a:r>
            <a:r>
              <a:rPr lang="fi-FI" dirty="0"/>
              <a:t> </a:t>
            </a:r>
            <a:r>
              <a:rPr lang="fi-FI" dirty="0" err="1"/>
              <a:t>need</a:t>
            </a:r>
            <a:r>
              <a:rPr lang="fi-FI" dirty="0"/>
              <a:t> </a:t>
            </a:r>
            <a:r>
              <a:rPr lang="fi-FI" dirty="0" err="1"/>
              <a:t>accessibility</a:t>
            </a:r>
            <a:r>
              <a:rPr lang="fi-FI" dirty="0"/>
              <a:t>. </a:t>
            </a:r>
            <a:r>
              <a:rPr lang="fi-FI" dirty="0" err="1"/>
              <a:t>Especially</a:t>
            </a:r>
            <a:r>
              <a:rPr lang="fi-FI" dirty="0"/>
              <a:t> in </a:t>
            </a:r>
            <a:r>
              <a:rPr lang="fi-FI" dirty="0" err="1"/>
              <a:t>the</a:t>
            </a:r>
            <a:r>
              <a:rPr lang="fi-FI" dirty="0"/>
              <a:t> </a:t>
            </a:r>
            <a:r>
              <a:rPr lang="fi-FI" dirty="0" err="1"/>
              <a:t>digitalized</a:t>
            </a:r>
            <a:r>
              <a:rPr lang="fi-FI" dirty="0"/>
              <a:t> </a:t>
            </a:r>
            <a:r>
              <a:rPr lang="fi-FI" dirty="0" err="1"/>
              <a:t>world</a:t>
            </a:r>
            <a:r>
              <a:rPr lang="fi-FI" dirty="0"/>
              <a:t>. </a:t>
            </a:r>
            <a:r>
              <a:rPr lang="fi-FI" dirty="0" err="1"/>
              <a:t>We</a:t>
            </a:r>
            <a:r>
              <a:rPr lang="fi-FI" dirty="0"/>
              <a:t> </a:t>
            </a:r>
            <a:r>
              <a:rPr lang="fi-FI" dirty="0" err="1"/>
              <a:t>need</a:t>
            </a:r>
            <a:r>
              <a:rPr lang="fi-FI" dirty="0"/>
              <a:t> to </a:t>
            </a:r>
            <a:r>
              <a:rPr lang="fi-FI" dirty="0" err="1"/>
              <a:t>take</a:t>
            </a:r>
            <a:r>
              <a:rPr lang="fi-FI" dirty="0"/>
              <a:t> </a:t>
            </a:r>
            <a:r>
              <a:rPr lang="fi-FI" dirty="0" err="1"/>
              <a:t>care</a:t>
            </a:r>
            <a:r>
              <a:rPr lang="fi-FI" dirty="0"/>
              <a:t> </a:t>
            </a:r>
            <a:r>
              <a:rPr lang="fi-FI" dirty="0" err="1"/>
              <a:t>that</a:t>
            </a:r>
            <a:r>
              <a:rPr lang="fi-FI" dirty="0"/>
              <a:t> </a:t>
            </a:r>
            <a:r>
              <a:rPr lang="fi-FI" dirty="0" err="1"/>
              <a:t>digitalisation</a:t>
            </a:r>
            <a:r>
              <a:rPr lang="fi-FI" dirty="0"/>
              <a:t> is a </a:t>
            </a:r>
            <a:r>
              <a:rPr lang="fi-FI" dirty="0" err="1"/>
              <a:t>possibility</a:t>
            </a:r>
            <a:r>
              <a:rPr lang="fi-FI" dirty="0"/>
              <a:t> for </a:t>
            </a:r>
            <a:r>
              <a:rPr lang="fi-FI" dirty="0" err="1"/>
              <a:t>people</a:t>
            </a:r>
            <a:r>
              <a:rPr lang="fi-FI" dirty="0"/>
              <a:t> </a:t>
            </a:r>
            <a:r>
              <a:rPr lang="fi-FI" dirty="0" err="1"/>
              <a:t>with</a:t>
            </a:r>
            <a:r>
              <a:rPr lang="fi-FI" dirty="0"/>
              <a:t> </a:t>
            </a:r>
            <a:r>
              <a:rPr lang="fi-FI" dirty="0" err="1"/>
              <a:t>disabilities</a:t>
            </a:r>
            <a:r>
              <a:rPr lang="fi-FI" dirty="0"/>
              <a:t> </a:t>
            </a:r>
            <a:r>
              <a:rPr lang="fi-FI" dirty="0" err="1"/>
              <a:t>not</a:t>
            </a:r>
            <a:r>
              <a:rPr lang="fi-FI" dirty="0"/>
              <a:t> a </a:t>
            </a:r>
            <a:r>
              <a:rPr lang="fi-FI" dirty="0" err="1"/>
              <a:t>threat</a:t>
            </a:r>
            <a:r>
              <a:rPr lang="fi-FI" dirty="0"/>
              <a:t>.</a:t>
            </a:r>
          </a:p>
          <a:p>
            <a:r>
              <a:rPr lang="fi-FI" dirty="0" err="1"/>
              <a:t>We</a:t>
            </a:r>
            <a:r>
              <a:rPr lang="fi-FI" dirty="0"/>
              <a:t> </a:t>
            </a:r>
            <a:r>
              <a:rPr lang="fi-FI" dirty="0" err="1"/>
              <a:t>cannot</a:t>
            </a:r>
            <a:r>
              <a:rPr lang="fi-FI" dirty="0"/>
              <a:t> </a:t>
            </a:r>
            <a:r>
              <a:rPr lang="fi-FI" dirty="0" err="1"/>
              <a:t>solve</a:t>
            </a:r>
            <a:r>
              <a:rPr lang="fi-FI" dirty="0"/>
              <a:t> </a:t>
            </a:r>
            <a:r>
              <a:rPr lang="fi-FI" dirty="0" err="1"/>
              <a:t>indlusion</a:t>
            </a:r>
            <a:r>
              <a:rPr lang="fi-FI" dirty="0"/>
              <a:t> </a:t>
            </a:r>
            <a:r>
              <a:rPr lang="fi-FI" dirty="0" err="1"/>
              <a:t>by</a:t>
            </a:r>
            <a:r>
              <a:rPr lang="fi-FI" dirty="0"/>
              <a:t> </a:t>
            </a:r>
            <a:r>
              <a:rPr lang="fi-FI" dirty="0" err="1"/>
              <a:t>focusing</a:t>
            </a:r>
            <a:r>
              <a:rPr lang="fi-FI" dirty="0"/>
              <a:t> on </a:t>
            </a:r>
            <a:r>
              <a:rPr lang="fi-FI" dirty="0" err="1"/>
              <a:t>the</a:t>
            </a:r>
            <a:r>
              <a:rPr lang="fi-FI" dirty="0"/>
              <a:t> </a:t>
            </a:r>
            <a:r>
              <a:rPr lang="fi-FI" dirty="0" err="1"/>
              <a:t>child’s</a:t>
            </a:r>
            <a:r>
              <a:rPr lang="fi-FI" dirty="0"/>
              <a:t> </a:t>
            </a:r>
            <a:r>
              <a:rPr lang="fi-FI" dirty="0" err="1"/>
              <a:t>needs</a:t>
            </a:r>
            <a:r>
              <a:rPr lang="fi-FI" dirty="0"/>
              <a:t>, </a:t>
            </a:r>
            <a:r>
              <a:rPr lang="fi-FI" dirty="0" err="1"/>
              <a:t>we</a:t>
            </a:r>
            <a:r>
              <a:rPr lang="fi-FI" dirty="0"/>
              <a:t> </a:t>
            </a:r>
            <a:r>
              <a:rPr lang="fi-FI" dirty="0" err="1"/>
              <a:t>have</a:t>
            </a:r>
            <a:r>
              <a:rPr lang="fi-FI" dirty="0"/>
              <a:t> to look at </a:t>
            </a:r>
            <a:r>
              <a:rPr lang="fi-FI" dirty="0" err="1"/>
              <a:t>the</a:t>
            </a:r>
            <a:r>
              <a:rPr lang="fi-FI" dirty="0"/>
              <a:t> </a:t>
            </a:r>
            <a:r>
              <a:rPr lang="fi-FI" dirty="0" err="1"/>
              <a:t>suffoundings</a:t>
            </a:r>
            <a:r>
              <a:rPr lang="fi-FI" dirty="0"/>
              <a:t>, </a:t>
            </a:r>
            <a:r>
              <a:rPr lang="fi-FI" dirty="0" err="1"/>
              <a:t>the</a:t>
            </a:r>
            <a:r>
              <a:rPr lang="fi-FI" dirty="0"/>
              <a:t> </a:t>
            </a:r>
            <a:r>
              <a:rPr lang="fi-FI" dirty="0" err="1"/>
              <a:t>class</a:t>
            </a:r>
            <a:r>
              <a:rPr lang="fi-FI" dirty="0"/>
              <a:t> </a:t>
            </a:r>
            <a:r>
              <a:rPr lang="fi-FI" dirty="0" err="1"/>
              <a:t>room</a:t>
            </a:r>
            <a:r>
              <a:rPr lang="fi-FI" dirty="0"/>
              <a:t> and </a:t>
            </a:r>
            <a:r>
              <a:rPr lang="fi-FI" dirty="0" err="1"/>
              <a:t>taaching</a:t>
            </a:r>
            <a:r>
              <a:rPr lang="fi-FI" dirty="0"/>
              <a:t> as a </a:t>
            </a:r>
            <a:r>
              <a:rPr lang="fi-FI" dirty="0" err="1"/>
              <a:t>society</a:t>
            </a:r>
            <a:r>
              <a:rPr lang="fi-FI" dirty="0"/>
              <a:t>. </a:t>
            </a:r>
            <a:r>
              <a:rPr lang="fi-FI" dirty="0" err="1"/>
              <a:t>The</a:t>
            </a:r>
            <a:r>
              <a:rPr lang="fi-FI" dirty="0"/>
              <a:t> </a:t>
            </a:r>
            <a:r>
              <a:rPr lang="fi-FI" dirty="0" err="1"/>
              <a:t>ways</a:t>
            </a:r>
            <a:r>
              <a:rPr lang="fi-FI" dirty="0"/>
              <a:t> </a:t>
            </a:r>
            <a:r>
              <a:rPr lang="fi-FI" dirty="0" err="1"/>
              <a:t>the</a:t>
            </a:r>
            <a:r>
              <a:rPr lang="fi-FI" dirty="0"/>
              <a:t> </a:t>
            </a:r>
            <a:r>
              <a:rPr lang="fi-FI" dirty="0" err="1"/>
              <a:t>community</a:t>
            </a:r>
            <a:r>
              <a:rPr lang="fi-FI" dirty="0"/>
              <a:t> </a:t>
            </a:r>
            <a:r>
              <a:rPr lang="fi-FI" dirty="0" err="1"/>
              <a:t>work</a:t>
            </a:r>
            <a:r>
              <a:rPr lang="fi-FI" dirty="0"/>
              <a:t> is </a:t>
            </a:r>
            <a:r>
              <a:rPr lang="fi-FI" dirty="0" err="1"/>
              <a:t>crucial</a:t>
            </a:r>
            <a:r>
              <a:rPr lang="fi-FI" dirty="0"/>
              <a:t>. </a:t>
            </a:r>
            <a:r>
              <a:rPr lang="fi-FI" dirty="0" err="1"/>
              <a:t>Improving</a:t>
            </a:r>
            <a:r>
              <a:rPr lang="fi-FI" dirty="0"/>
              <a:t> </a:t>
            </a:r>
            <a:r>
              <a:rPr lang="fi-FI" dirty="0" err="1"/>
              <a:t>the</a:t>
            </a:r>
            <a:r>
              <a:rPr lang="fi-FI" dirty="0"/>
              <a:t> </a:t>
            </a:r>
            <a:r>
              <a:rPr lang="fi-FI" dirty="0" err="1"/>
              <a:t>child’s</a:t>
            </a:r>
            <a:r>
              <a:rPr lang="fi-FI" dirty="0"/>
              <a:t> </a:t>
            </a:r>
            <a:r>
              <a:rPr lang="fi-FI" dirty="0" err="1"/>
              <a:t>skills</a:t>
            </a:r>
            <a:r>
              <a:rPr lang="fi-FI" dirty="0"/>
              <a:t> is </a:t>
            </a:r>
            <a:r>
              <a:rPr lang="fi-FI" dirty="0" err="1"/>
              <a:t>not</a:t>
            </a:r>
            <a:r>
              <a:rPr lang="fi-FI" dirty="0"/>
              <a:t> </a:t>
            </a:r>
            <a:r>
              <a:rPr lang="fi-FI" dirty="0" err="1"/>
              <a:t>eneough</a:t>
            </a:r>
            <a:r>
              <a:rPr lang="fi-FI" dirty="0"/>
              <a:t>.</a:t>
            </a:r>
          </a:p>
        </p:txBody>
      </p:sp>
      <p:sp>
        <p:nvSpPr>
          <p:cNvPr id="4" name="Dian numeron paikkamerkki 3"/>
          <p:cNvSpPr>
            <a:spLocks noGrp="1"/>
          </p:cNvSpPr>
          <p:nvPr>
            <p:ph type="sldNum" sz="quarter" idx="10"/>
          </p:nvPr>
        </p:nvSpPr>
        <p:spPr/>
        <p:txBody>
          <a:bodyPr/>
          <a:lstStyle/>
          <a:p>
            <a:fld id="{2078B344-C34A-4FA1-BD1D-19F37D815353}" type="slidenum">
              <a:rPr lang="fi-FI" smtClean="0"/>
              <a:t>5</a:t>
            </a:fld>
            <a:endParaRPr lang="fi-FI"/>
          </a:p>
        </p:txBody>
      </p:sp>
    </p:spTree>
    <p:extLst>
      <p:ext uri="{BB962C8B-B14F-4D97-AF65-F5344CB8AC3E}">
        <p14:creationId xmlns:p14="http://schemas.microsoft.com/office/powerpoint/2010/main" val="1841655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How </a:t>
            </a:r>
            <a:r>
              <a:rPr lang="fi-FI" dirty="0" err="1"/>
              <a:t>inclusive</a:t>
            </a:r>
            <a:r>
              <a:rPr lang="fi-FI" dirty="0"/>
              <a:t> is </a:t>
            </a:r>
            <a:r>
              <a:rPr lang="fi-FI" dirty="0" err="1"/>
              <a:t>the</a:t>
            </a:r>
            <a:r>
              <a:rPr lang="fi-FI" dirty="0"/>
              <a:t> </a:t>
            </a:r>
            <a:r>
              <a:rPr lang="fi-FI" dirty="0" err="1"/>
              <a:t>working</a:t>
            </a:r>
            <a:r>
              <a:rPr lang="fi-FI" dirty="0"/>
              <a:t> life? </a:t>
            </a:r>
            <a:r>
              <a:rPr lang="fi-FI" dirty="0" err="1"/>
              <a:t>Not</a:t>
            </a:r>
            <a:r>
              <a:rPr lang="fi-FI" dirty="0"/>
              <a:t> </a:t>
            </a:r>
            <a:r>
              <a:rPr lang="fi-FI" dirty="0" err="1"/>
              <a:t>very</a:t>
            </a:r>
            <a:r>
              <a:rPr lang="fi-FI" dirty="0"/>
              <a:t>. </a:t>
            </a:r>
            <a:r>
              <a:rPr lang="fi-FI" dirty="0" err="1"/>
              <a:t>This</a:t>
            </a:r>
            <a:r>
              <a:rPr lang="fi-FI" dirty="0"/>
              <a:t> is </a:t>
            </a:r>
            <a:r>
              <a:rPr lang="fi-FI" dirty="0" err="1"/>
              <a:t>clear</a:t>
            </a:r>
            <a:r>
              <a:rPr lang="fi-FI" dirty="0"/>
              <a:t> </a:t>
            </a:r>
            <a:r>
              <a:rPr lang="fi-FI" dirty="0" err="1"/>
              <a:t>even</a:t>
            </a:r>
            <a:r>
              <a:rPr lang="fi-FI" dirty="0"/>
              <a:t> </a:t>
            </a:r>
            <a:r>
              <a:rPr lang="fi-FI" dirty="0" err="1"/>
              <a:t>though</a:t>
            </a:r>
            <a:r>
              <a:rPr lang="fi-FI" dirty="0"/>
              <a:t> it is </a:t>
            </a:r>
            <a:r>
              <a:rPr lang="fi-FI" dirty="0" err="1"/>
              <a:t>difficult</a:t>
            </a:r>
            <a:r>
              <a:rPr lang="fi-FI" dirty="0"/>
              <a:t> to </a:t>
            </a:r>
            <a:r>
              <a:rPr lang="fi-FI" dirty="0" err="1"/>
              <a:t>gain</a:t>
            </a:r>
            <a:r>
              <a:rPr lang="fi-FI" dirty="0"/>
              <a:t> </a:t>
            </a:r>
            <a:r>
              <a:rPr lang="fi-FI" dirty="0" err="1"/>
              <a:t>proper</a:t>
            </a:r>
            <a:r>
              <a:rPr lang="fi-FI" dirty="0"/>
              <a:t> </a:t>
            </a:r>
            <a:r>
              <a:rPr lang="fi-FI" dirty="0" err="1"/>
              <a:t>statistics</a:t>
            </a:r>
            <a:r>
              <a:rPr lang="fi-FI" dirty="0"/>
              <a:t> of </a:t>
            </a:r>
            <a:r>
              <a:rPr lang="fi-FI" dirty="0" err="1"/>
              <a:t>the</a:t>
            </a:r>
            <a:r>
              <a:rPr lang="fi-FI" dirty="0"/>
              <a:t> </a:t>
            </a:r>
            <a:r>
              <a:rPr lang="fi-FI" dirty="0" err="1"/>
              <a:t>phenonemon</a:t>
            </a:r>
            <a:r>
              <a:rPr lang="fi-FI" dirty="0"/>
              <a:t>. </a:t>
            </a:r>
            <a:r>
              <a:rPr lang="fi-FI" dirty="0" err="1"/>
              <a:t>What</a:t>
            </a:r>
            <a:r>
              <a:rPr lang="fi-FI" dirty="0"/>
              <a:t> </a:t>
            </a:r>
            <a:r>
              <a:rPr lang="fi-FI" dirty="0" err="1"/>
              <a:t>we</a:t>
            </a:r>
            <a:r>
              <a:rPr lang="fi-FI" dirty="0"/>
              <a:t> </a:t>
            </a:r>
            <a:r>
              <a:rPr lang="fi-FI" dirty="0" err="1"/>
              <a:t>do</a:t>
            </a:r>
            <a:r>
              <a:rPr lang="fi-FI" dirty="0"/>
              <a:t> </a:t>
            </a:r>
            <a:r>
              <a:rPr lang="fi-FI" dirty="0" err="1"/>
              <a:t>know</a:t>
            </a:r>
            <a:r>
              <a:rPr lang="fi-FI" dirty="0"/>
              <a:t>, is </a:t>
            </a:r>
            <a:r>
              <a:rPr lang="fi-FI" dirty="0" err="1"/>
              <a:t>than</a:t>
            </a:r>
            <a:r>
              <a:rPr lang="fi-FI" dirty="0"/>
              <a:t> </a:t>
            </a:r>
            <a:r>
              <a:rPr lang="fi-FI" dirty="0" err="1"/>
              <a:t>once</a:t>
            </a:r>
            <a:r>
              <a:rPr lang="fi-FI" dirty="0"/>
              <a:t> in </a:t>
            </a:r>
            <a:r>
              <a:rPr lang="fi-FI" dirty="0" err="1"/>
              <a:t>employment</a:t>
            </a:r>
            <a:r>
              <a:rPr lang="fi-FI" dirty="0"/>
              <a:t> </a:t>
            </a:r>
            <a:r>
              <a:rPr lang="fi-FI" dirty="0" err="1"/>
              <a:t>people</a:t>
            </a:r>
            <a:r>
              <a:rPr lang="fi-FI" dirty="0"/>
              <a:t> </a:t>
            </a:r>
            <a:r>
              <a:rPr lang="fi-FI" dirty="0" err="1"/>
              <a:t>with</a:t>
            </a:r>
            <a:r>
              <a:rPr lang="fi-FI" dirty="0"/>
              <a:t> </a:t>
            </a:r>
            <a:r>
              <a:rPr lang="fi-FI" dirty="0" err="1"/>
              <a:t>disabilities</a:t>
            </a:r>
            <a:r>
              <a:rPr lang="fi-FI" dirty="0"/>
              <a:t> </a:t>
            </a:r>
            <a:r>
              <a:rPr lang="fi-FI" dirty="0" err="1"/>
              <a:t>manage</a:t>
            </a:r>
            <a:r>
              <a:rPr lang="fi-FI" dirty="0"/>
              <a:t> </a:t>
            </a:r>
            <a:r>
              <a:rPr lang="fi-FI" dirty="0" err="1"/>
              <a:t>fine</a:t>
            </a:r>
            <a:r>
              <a:rPr lang="fi-FI" dirty="0"/>
              <a:t>, </a:t>
            </a:r>
            <a:r>
              <a:rPr lang="fi-FI" dirty="0" err="1"/>
              <a:t>when</a:t>
            </a:r>
            <a:r>
              <a:rPr lang="fi-FI" dirty="0"/>
              <a:t> </a:t>
            </a:r>
            <a:r>
              <a:rPr lang="fi-FI" dirty="0" err="1"/>
              <a:t>given</a:t>
            </a:r>
            <a:r>
              <a:rPr lang="fi-FI" dirty="0"/>
              <a:t> </a:t>
            </a:r>
            <a:r>
              <a:rPr lang="fi-FI" dirty="0" err="1"/>
              <a:t>the</a:t>
            </a:r>
            <a:r>
              <a:rPr lang="fi-FI" dirty="0"/>
              <a:t> </a:t>
            </a:r>
            <a:r>
              <a:rPr lang="fi-FI" dirty="0" err="1"/>
              <a:t>right</a:t>
            </a:r>
            <a:r>
              <a:rPr lang="fi-FI" dirty="0"/>
              <a:t> </a:t>
            </a:r>
            <a:r>
              <a:rPr lang="fi-FI" dirty="0" err="1"/>
              <a:t>services</a:t>
            </a:r>
            <a:r>
              <a:rPr lang="fi-FI" dirty="0"/>
              <a:t> and </a:t>
            </a:r>
            <a:r>
              <a:rPr lang="fi-FI" dirty="0" err="1"/>
              <a:t>support</a:t>
            </a:r>
            <a:r>
              <a:rPr lang="fi-FI" dirty="0"/>
              <a:t>.</a:t>
            </a:r>
          </a:p>
          <a:p>
            <a:endParaRPr lang="fi-FI" dirty="0"/>
          </a:p>
        </p:txBody>
      </p:sp>
      <p:sp>
        <p:nvSpPr>
          <p:cNvPr id="4" name="Dian numeron paikkamerkki 3"/>
          <p:cNvSpPr>
            <a:spLocks noGrp="1"/>
          </p:cNvSpPr>
          <p:nvPr>
            <p:ph type="sldNum" sz="quarter" idx="10"/>
          </p:nvPr>
        </p:nvSpPr>
        <p:spPr/>
        <p:txBody>
          <a:bodyPr/>
          <a:lstStyle/>
          <a:p>
            <a:fld id="{EE0A657D-313F-4FCF-ADB2-1BF64982F0CA}" type="slidenum">
              <a:rPr lang="fi-FI" smtClean="0"/>
              <a:pPr/>
              <a:t>6</a:t>
            </a:fld>
            <a:endParaRPr lang="fi-FI"/>
          </a:p>
        </p:txBody>
      </p:sp>
    </p:spTree>
    <p:extLst>
      <p:ext uri="{BB962C8B-B14F-4D97-AF65-F5344CB8AC3E}">
        <p14:creationId xmlns:p14="http://schemas.microsoft.com/office/powerpoint/2010/main" val="763424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Different</a:t>
            </a:r>
            <a:r>
              <a:rPr lang="fi-FI" dirty="0"/>
              <a:t> European </a:t>
            </a:r>
            <a:r>
              <a:rPr lang="fi-FI" dirty="0" err="1"/>
              <a:t>countries</a:t>
            </a:r>
            <a:r>
              <a:rPr lang="fi-FI" dirty="0"/>
              <a:t> </a:t>
            </a:r>
            <a:r>
              <a:rPr lang="fi-FI" dirty="0" err="1"/>
              <a:t>have</a:t>
            </a:r>
            <a:r>
              <a:rPr lang="fi-FI" dirty="0"/>
              <a:t> </a:t>
            </a:r>
            <a:r>
              <a:rPr lang="fi-FI" dirty="0" err="1"/>
              <a:t>developed</a:t>
            </a:r>
            <a:r>
              <a:rPr lang="fi-FI" dirty="0"/>
              <a:t> </a:t>
            </a:r>
            <a:r>
              <a:rPr lang="fi-FI" dirty="0" err="1"/>
              <a:t>various</a:t>
            </a:r>
            <a:r>
              <a:rPr lang="fi-FI" dirty="0"/>
              <a:t> </a:t>
            </a:r>
            <a:r>
              <a:rPr lang="fi-FI" dirty="0" err="1"/>
              <a:t>systems</a:t>
            </a:r>
            <a:r>
              <a:rPr lang="fi-FI" dirty="0"/>
              <a:t> to </a:t>
            </a:r>
            <a:r>
              <a:rPr lang="fi-FI" dirty="0" err="1"/>
              <a:t>include</a:t>
            </a:r>
            <a:r>
              <a:rPr lang="fi-FI" dirty="0"/>
              <a:t> </a:t>
            </a:r>
            <a:r>
              <a:rPr lang="fi-FI" dirty="0" err="1"/>
              <a:t>pwds</a:t>
            </a:r>
            <a:r>
              <a:rPr lang="fi-FI" dirty="0"/>
              <a:t> in to open labour market. One </a:t>
            </a:r>
            <a:r>
              <a:rPr lang="fi-FI" dirty="0" err="1"/>
              <a:t>that</a:t>
            </a:r>
            <a:r>
              <a:rPr lang="fi-FI" dirty="0"/>
              <a:t> </a:t>
            </a:r>
            <a:r>
              <a:rPr lang="fi-FI" dirty="0" err="1"/>
              <a:t>we</a:t>
            </a:r>
            <a:r>
              <a:rPr lang="fi-FI" dirty="0"/>
              <a:t> </a:t>
            </a:r>
            <a:r>
              <a:rPr lang="fi-FI" dirty="0" err="1"/>
              <a:t>discuss</a:t>
            </a:r>
            <a:r>
              <a:rPr lang="fi-FI" dirty="0"/>
              <a:t> a </a:t>
            </a:r>
            <a:r>
              <a:rPr lang="fi-FI" dirty="0" err="1"/>
              <a:t>lot</a:t>
            </a:r>
            <a:r>
              <a:rPr lang="fi-FI" dirty="0"/>
              <a:t> is </a:t>
            </a:r>
            <a:r>
              <a:rPr lang="fi-FI" dirty="0" err="1"/>
              <a:t>the</a:t>
            </a:r>
            <a:r>
              <a:rPr lang="fi-FI" dirty="0"/>
              <a:t> </a:t>
            </a:r>
            <a:r>
              <a:rPr lang="fi-FI" dirty="0" err="1"/>
              <a:t>quota</a:t>
            </a:r>
            <a:r>
              <a:rPr lang="fi-FI" dirty="0"/>
              <a:t> </a:t>
            </a:r>
            <a:r>
              <a:rPr lang="fi-FI" dirty="0" err="1"/>
              <a:t>system</a:t>
            </a:r>
            <a:r>
              <a:rPr lang="fi-FI" dirty="0"/>
              <a:t>.</a:t>
            </a:r>
          </a:p>
          <a:p>
            <a:r>
              <a:rPr lang="fi-FI" dirty="0" err="1"/>
              <a:t>Recent</a:t>
            </a:r>
            <a:r>
              <a:rPr lang="fi-FI" dirty="0"/>
              <a:t> </a:t>
            </a:r>
            <a:r>
              <a:rPr lang="fi-FI" dirty="0" err="1"/>
              <a:t>study</a:t>
            </a:r>
            <a:r>
              <a:rPr lang="fi-FI" dirty="0"/>
              <a:t> in 12 </a:t>
            </a:r>
            <a:r>
              <a:rPr lang="fi-FI" dirty="0" err="1"/>
              <a:t>different</a:t>
            </a:r>
            <a:r>
              <a:rPr lang="fi-FI" dirty="0"/>
              <a:t> EU </a:t>
            </a:r>
            <a:r>
              <a:rPr lang="fi-FI" dirty="0" err="1"/>
              <a:t>countries</a:t>
            </a:r>
            <a:r>
              <a:rPr lang="fi-FI" dirty="0"/>
              <a:t> </a:t>
            </a:r>
            <a:r>
              <a:rPr lang="fi-FI" dirty="0" err="1"/>
              <a:t>showed</a:t>
            </a:r>
            <a:r>
              <a:rPr lang="fi-FI" dirty="0"/>
              <a:t>, </a:t>
            </a:r>
            <a:r>
              <a:rPr lang="fi-FI" dirty="0" err="1"/>
              <a:t>that</a:t>
            </a:r>
            <a:r>
              <a:rPr lang="fi-FI" dirty="0"/>
              <a:t> </a:t>
            </a:r>
            <a:r>
              <a:rPr lang="fi-FI" dirty="0" err="1"/>
              <a:t>qouta</a:t>
            </a:r>
            <a:r>
              <a:rPr lang="fi-FI" dirty="0"/>
              <a:t> is </a:t>
            </a:r>
            <a:r>
              <a:rPr lang="fi-FI" dirty="0" err="1"/>
              <a:t>not</a:t>
            </a:r>
            <a:r>
              <a:rPr lang="fi-FI" dirty="0"/>
              <a:t> </a:t>
            </a:r>
            <a:r>
              <a:rPr lang="fi-FI" dirty="0" err="1"/>
              <a:t>the</a:t>
            </a:r>
            <a:r>
              <a:rPr lang="fi-FI" dirty="0"/>
              <a:t> </a:t>
            </a:r>
            <a:r>
              <a:rPr lang="fi-FI" dirty="0" err="1"/>
              <a:t>only</a:t>
            </a:r>
            <a:r>
              <a:rPr lang="fi-FI" dirty="0"/>
              <a:t> and </a:t>
            </a:r>
            <a:r>
              <a:rPr lang="fi-FI" dirty="0" err="1"/>
              <a:t>not</a:t>
            </a:r>
            <a:r>
              <a:rPr lang="fi-FI" dirty="0"/>
              <a:t> </a:t>
            </a:r>
            <a:r>
              <a:rPr lang="fi-FI" dirty="0" err="1"/>
              <a:t>even</a:t>
            </a:r>
            <a:r>
              <a:rPr lang="fi-FI" dirty="0"/>
              <a:t> </a:t>
            </a:r>
            <a:r>
              <a:rPr lang="fi-FI" dirty="0" err="1"/>
              <a:t>always</a:t>
            </a:r>
            <a:r>
              <a:rPr lang="fi-FI" dirty="0"/>
              <a:t> </a:t>
            </a:r>
            <a:r>
              <a:rPr lang="fi-FI" dirty="0" err="1"/>
              <a:t>the</a:t>
            </a:r>
            <a:r>
              <a:rPr lang="fi-FI" dirty="0"/>
              <a:t> </a:t>
            </a:r>
            <a:r>
              <a:rPr lang="fi-FI" dirty="0" err="1"/>
              <a:t>most</a:t>
            </a:r>
            <a:r>
              <a:rPr lang="fi-FI" dirty="0"/>
              <a:t> </a:t>
            </a:r>
            <a:r>
              <a:rPr lang="fi-FI" dirty="0" err="1"/>
              <a:t>effective</a:t>
            </a:r>
            <a:r>
              <a:rPr lang="fi-FI" dirty="0"/>
              <a:t> </a:t>
            </a:r>
            <a:r>
              <a:rPr lang="fi-FI" dirty="0" err="1"/>
              <a:t>way</a:t>
            </a:r>
            <a:r>
              <a:rPr lang="fi-FI" dirty="0"/>
              <a:t> to </a:t>
            </a:r>
            <a:r>
              <a:rPr lang="fi-FI" dirty="0" err="1"/>
              <a:t>include</a:t>
            </a:r>
            <a:r>
              <a:rPr lang="fi-FI" dirty="0"/>
              <a:t> </a:t>
            </a:r>
            <a:r>
              <a:rPr lang="fi-FI" dirty="0" err="1"/>
              <a:t>pwd</a:t>
            </a:r>
            <a:r>
              <a:rPr lang="fi-FI" dirty="0"/>
              <a:t> in to open labour market. It </a:t>
            </a:r>
            <a:r>
              <a:rPr lang="fi-FI" dirty="0" err="1"/>
              <a:t>seems</a:t>
            </a:r>
            <a:r>
              <a:rPr lang="fi-FI" dirty="0"/>
              <a:t> to </a:t>
            </a:r>
            <a:r>
              <a:rPr lang="fi-FI" dirty="0" err="1"/>
              <a:t>support</a:t>
            </a:r>
            <a:r>
              <a:rPr lang="fi-FI" dirty="0"/>
              <a:t> </a:t>
            </a:r>
            <a:r>
              <a:rPr lang="fi-FI" dirty="0" err="1"/>
              <a:t>those</a:t>
            </a:r>
            <a:r>
              <a:rPr lang="fi-FI" dirty="0"/>
              <a:t> </a:t>
            </a:r>
            <a:r>
              <a:rPr lang="fi-FI" dirty="0" err="1"/>
              <a:t>who</a:t>
            </a:r>
            <a:r>
              <a:rPr lang="fi-FI" dirty="0"/>
              <a:t> </a:t>
            </a:r>
            <a:r>
              <a:rPr lang="fi-FI" dirty="0" err="1"/>
              <a:t>are</a:t>
            </a:r>
            <a:r>
              <a:rPr lang="fi-FI" dirty="0"/>
              <a:t> </a:t>
            </a:r>
            <a:r>
              <a:rPr lang="fi-FI" dirty="0" err="1"/>
              <a:t>already</a:t>
            </a:r>
            <a:r>
              <a:rPr lang="fi-FI" dirty="0"/>
              <a:t> in </a:t>
            </a:r>
            <a:r>
              <a:rPr lang="fi-FI" dirty="0" err="1"/>
              <a:t>work</a:t>
            </a:r>
            <a:r>
              <a:rPr lang="fi-FI" dirty="0"/>
              <a:t> </a:t>
            </a:r>
            <a:r>
              <a:rPr lang="fi-FI" dirty="0" err="1"/>
              <a:t>contracts</a:t>
            </a:r>
            <a:r>
              <a:rPr lang="fi-FI" dirty="0"/>
              <a:t> </a:t>
            </a:r>
            <a:r>
              <a:rPr lang="fi-FI" dirty="0" err="1"/>
              <a:t>not</a:t>
            </a:r>
            <a:r>
              <a:rPr lang="fi-FI" dirty="0"/>
              <a:t> </a:t>
            </a:r>
            <a:r>
              <a:rPr lang="fi-FI" dirty="0" err="1"/>
              <a:t>really</a:t>
            </a:r>
            <a:r>
              <a:rPr lang="fi-FI" dirty="0"/>
              <a:t> </a:t>
            </a:r>
            <a:r>
              <a:rPr lang="fi-FI" dirty="0" err="1"/>
              <a:t>those</a:t>
            </a:r>
            <a:r>
              <a:rPr lang="fi-FI" dirty="0"/>
              <a:t>, </a:t>
            </a:r>
            <a:r>
              <a:rPr lang="fi-FI" dirty="0" err="1"/>
              <a:t>who</a:t>
            </a:r>
            <a:r>
              <a:rPr lang="fi-FI" dirty="0"/>
              <a:t> </a:t>
            </a:r>
            <a:r>
              <a:rPr lang="fi-FI" dirty="0" err="1"/>
              <a:t>are</a:t>
            </a:r>
            <a:r>
              <a:rPr lang="fi-FI" dirty="0"/>
              <a:t> </a:t>
            </a:r>
            <a:r>
              <a:rPr lang="fi-FI" dirty="0" err="1"/>
              <a:t>trying</a:t>
            </a:r>
            <a:r>
              <a:rPr lang="fi-FI" dirty="0"/>
              <a:t> to </a:t>
            </a:r>
            <a:r>
              <a:rPr lang="fi-FI" dirty="0" err="1"/>
              <a:t>enter</a:t>
            </a:r>
            <a:r>
              <a:rPr lang="fi-FI" dirty="0"/>
              <a:t> </a:t>
            </a:r>
            <a:r>
              <a:rPr lang="fi-FI" dirty="0" err="1"/>
              <a:t>the</a:t>
            </a:r>
            <a:r>
              <a:rPr lang="fi-FI" dirty="0"/>
              <a:t> open labour market. </a:t>
            </a:r>
            <a:r>
              <a:rPr lang="fi-FI" dirty="0" err="1"/>
              <a:t>Quota</a:t>
            </a:r>
            <a:r>
              <a:rPr lang="fi-FI" dirty="0"/>
              <a:t> </a:t>
            </a:r>
            <a:r>
              <a:rPr lang="fi-FI" dirty="0" err="1"/>
              <a:t>works</a:t>
            </a:r>
            <a:r>
              <a:rPr lang="fi-FI" dirty="0"/>
              <a:t> </a:t>
            </a:r>
            <a:r>
              <a:rPr lang="fi-FI" dirty="0" err="1"/>
              <a:t>best</a:t>
            </a:r>
            <a:r>
              <a:rPr lang="fi-FI" dirty="0"/>
              <a:t> in </a:t>
            </a:r>
            <a:r>
              <a:rPr lang="fi-FI" dirty="0" err="1"/>
              <a:t>public</a:t>
            </a:r>
            <a:r>
              <a:rPr lang="fi-FI" dirty="0"/>
              <a:t> </a:t>
            </a:r>
            <a:r>
              <a:rPr lang="fi-FI" dirty="0" err="1"/>
              <a:t>sector</a:t>
            </a:r>
            <a:r>
              <a:rPr lang="fi-FI" dirty="0"/>
              <a:t>, </a:t>
            </a:r>
            <a:r>
              <a:rPr lang="fi-FI" dirty="0" err="1"/>
              <a:t>but</a:t>
            </a:r>
            <a:r>
              <a:rPr lang="fi-FI" dirty="0"/>
              <a:t> </a:t>
            </a:r>
            <a:r>
              <a:rPr lang="fi-FI" dirty="0" err="1"/>
              <a:t>more</a:t>
            </a:r>
            <a:r>
              <a:rPr lang="fi-FI" dirty="0"/>
              <a:t> </a:t>
            </a:r>
            <a:r>
              <a:rPr lang="fi-FI" dirty="0" err="1"/>
              <a:t>differentiation</a:t>
            </a:r>
            <a:r>
              <a:rPr lang="fi-FI" dirty="0"/>
              <a:t> </a:t>
            </a:r>
            <a:r>
              <a:rPr lang="fi-FI" dirty="0" err="1"/>
              <a:t>should</a:t>
            </a:r>
            <a:r>
              <a:rPr lang="fi-FI" dirty="0"/>
              <a:t> </a:t>
            </a:r>
            <a:r>
              <a:rPr lang="fi-FI" dirty="0" err="1"/>
              <a:t>be</a:t>
            </a:r>
            <a:r>
              <a:rPr lang="fi-FI" dirty="0"/>
              <a:t> in </a:t>
            </a:r>
            <a:r>
              <a:rPr lang="fi-FI" dirty="0" err="1"/>
              <a:t>place</a:t>
            </a:r>
            <a:r>
              <a:rPr lang="fi-FI" dirty="0"/>
              <a:t> </a:t>
            </a:r>
            <a:r>
              <a:rPr lang="fi-FI" dirty="0" err="1"/>
              <a:t>when</a:t>
            </a:r>
            <a:r>
              <a:rPr lang="fi-FI" dirty="0"/>
              <a:t> </a:t>
            </a:r>
            <a:r>
              <a:rPr lang="fi-FI" dirty="0" err="1"/>
              <a:t>the</a:t>
            </a:r>
            <a:r>
              <a:rPr lang="fi-FI" dirty="0"/>
              <a:t> </a:t>
            </a:r>
            <a:r>
              <a:rPr lang="fi-FI" dirty="0" err="1"/>
              <a:t>quota</a:t>
            </a:r>
            <a:r>
              <a:rPr lang="fi-FI" dirty="0"/>
              <a:t> is </a:t>
            </a:r>
            <a:r>
              <a:rPr lang="fi-FI" dirty="0" err="1"/>
              <a:t>implemented</a:t>
            </a:r>
            <a:r>
              <a:rPr lang="fi-FI" dirty="0"/>
              <a:t> in </a:t>
            </a:r>
            <a:r>
              <a:rPr lang="fi-FI" dirty="0" err="1"/>
              <a:t>the</a:t>
            </a:r>
            <a:r>
              <a:rPr lang="fi-FI" dirty="0"/>
              <a:t> </a:t>
            </a:r>
            <a:r>
              <a:rPr lang="fi-FI" dirty="0" err="1"/>
              <a:t>private</a:t>
            </a:r>
            <a:r>
              <a:rPr lang="fi-FI" dirty="0"/>
              <a:t> </a:t>
            </a:r>
            <a:r>
              <a:rPr lang="fi-FI" dirty="0" err="1"/>
              <a:t>sector</a:t>
            </a:r>
            <a:r>
              <a:rPr lang="fi-FI" dirty="0"/>
              <a:t>.</a:t>
            </a:r>
          </a:p>
        </p:txBody>
      </p:sp>
      <p:sp>
        <p:nvSpPr>
          <p:cNvPr id="4" name="Dian numeron paikkamerkki 3"/>
          <p:cNvSpPr>
            <a:spLocks noGrp="1"/>
          </p:cNvSpPr>
          <p:nvPr>
            <p:ph type="sldNum" sz="quarter" idx="5"/>
          </p:nvPr>
        </p:nvSpPr>
        <p:spPr/>
        <p:txBody>
          <a:bodyPr/>
          <a:lstStyle/>
          <a:p>
            <a:fld id="{2078B344-C34A-4FA1-BD1D-19F37D815353}" type="slidenum">
              <a:rPr lang="fi-FI" smtClean="0"/>
              <a:t>7</a:t>
            </a:fld>
            <a:endParaRPr lang="fi-FI"/>
          </a:p>
        </p:txBody>
      </p:sp>
    </p:spTree>
    <p:extLst>
      <p:ext uri="{BB962C8B-B14F-4D97-AF65-F5344CB8AC3E}">
        <p14:creationId xmlns:p14="http://schemas.microsoft.com/office/powerpoint/2010/main" val="875255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a:t>In preparation for the event, the 72 young participants received a document with the main outcomes of the three previous Hearings, as well as some questions for reflection and discussion in their respective schools. </a:t>
            </a:r>
          </a:p>
          <a:p>
            <a:r>
              <a:rPr lang="en-US" dirty="0"/>
              <a:t>The questions for discussion referred to ways in which their schools support them in their education, examples of how teachers and classmates take their needs into account, accessibility, class </a:t>
            </a:r>
            <a:r>
              <a:rPr lang="en-US" dirty="0" err="1"/>
              <a:t>organisation</a:t>
            </a:r>
            <a:r>
              <a:rPr lang="en-US" dirty="0"/>
              <a:t> and suggestions for ways to overcome remaining barriers to inclusion. </a:t>
            </a:r>
          </a:p>
          <a:p>
            <a:r>
              <a:rPr lang="en-US" dirty="0"/>
              <a:t>During the Hearing, the young learners, divided into six workshops, had the opportunity to further discuss these key issues and questions, share their own personal experiences and also convey their peers’ messages. </a:t>
            </a:r>
          </a:p>
          <a:p>
            <a:r>
              <a:rPr lang="en-US" dirty="0"/>
              <a:t>The main outcomes of the workshop discussions were presented in the plenary session, in the form of key messages, and were the basis for formulating the Luxembourg Recommendations</a:t>
            </a:r>
            <a:endParaRPr lang="fi-FI" dirty="0"/>
          </a:p>
        </p:txBody>
      </p:sp>
      <p:sp>
        <p:nvSpPr>
          <p:cNvPr id="4" name="Dian numeron paikkamerkki 3"/>
          <p:cNvSpPr>
            <a:spLocks noGrp="1"/>
          </p:cNvSpPr>
          <p:nvPr>
            <p:ph type="sldNum" sz="quarter" idx="10"/>
          </p:nvPr>
        </p:nvSpPr>
        <p:spPr/>
        <p:txBody>
          <a:bodyPr/>
          <a:lstStyle/>
          <a:p>
            <a:fld id="{EE0A657D-313F-4FCF-ADB2-1BF64982F0CA}" type="slidenum">
              <a:rPr lang="fi-FI" smtClean="0"/>
              <a:pPr/>
              <a:t>13</a:t>
            </a:fld>
            <a:endParaRPr lang="fi-FI"/>
          </a:p>
        </p:txBody>
      </p:sp>
    </p:spTree>
    <p:extLst>
      <p:ext uri="{BB962C8B-B14F-4D97-AF65-F5344CB8AC3E}">
        <p14:creationId xmlns:p14="http://schemas.microsoft.com/office/powerpoint/2010/main" val="245528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2078B344-C34A-4FA1-BD1D-19F37D815353}" type="slidenum">
              <a:rPr lang="fi-FI" smtClean="0"/>
              <a:t>15</a:t>
            </a:fld>
            <a:endParaRPr lang="fi-FI"/>
          </a:p>
        </p:txBody>
      </p:sp>
    </p:spTree>
    <p:extLst>
      <p:ext uri="{BB962C8B-B14F-4D97-AF65-F5344CB8AC3E}">
        <p14:creationId xmlns:p14="http://schemas.microsoft.com/office/powerpoint/2010/main" val="35725041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ogo">
    <p:spTree>
      <p:nvGrpSpPr>
        <p:cNvPr id="1" name=""/>
        <p:cNvGrpSpPr/>
        <p:nvPr/>
      </p:nvGrpSpPr>
      <p:grpSpPr>
        <a:xfrm>
          <a:off x="0" y="0"/>
          <a:ext cx="0" cy="0"/>
          <a:chOff x="0" y="0"/>
          <a:chExt cx="0" cy="0"/>
        </a:xfrm>
      </p:grpSpPr>
      <p:sp>
        <p:nvSpPr>
          <p:cNvPr id="5" name="Rectangle 4"/>
          <p:cNvSpPr/>
          <p:nvPr/>
        </p:nvSpPr>
        <p:spPr>
          <a:xfrm>
            <a:off x="0" y="5804815"/>
            <a:ext cx="9144000" cy="1053185"/>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6" name="Picture 5" descr="Vamlas-logo-txt_800px.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9293" y="2319352"/>
            <a:ext cx="5405908" cy="2196150"/>
          </a:xfrm>
          <a:prstGeom prst="rect">
            <a:avLst/>
          </a:prstGeom>
        </p:spPr>
      </p:pic>
      <p:pic>
        <p:nvPicPr>
          <p:cNvPr id="8" name="Picture 7" descr="väripalkki_2000px.png"/>
          <p:cNvPicPr>
            <a:picLocks/>
          </p:cNvPicPr>
          <p:nvPr/>
        </p:nvPicPr>
        <p:blipFill>
          <a:blip r:embed="rId3">
            <a:extLst>
              <a:ext uri="{28A0092B-C50C-407E-A947-70E740481C1C}">
                <a14:useLocalDpi xmlns:a14="http://schemas.microsoft.com/office/drawing/2010/main" val="0"/>
              </a:ext>
            </a:extLst>
          </a:blip>
          <a:stretch>
            <a:fillRect/>
          </a:stretch>
        </p:blipFill>
        <p:spPr>
          <a:xfrm>
            <a:off x="0" y="6803888"/>
            <a:ext cx="9144000" cy="72000"/>
          </a:xfrm>
          <a:prstGeom prst="rect">
            <a:avLst/>
          </a:prstGeom>
        </p:spPr>
      </p:pic>
    </p:spTree>
    <p:extLst>
      <p:ext uri="{BB962C8B-B14F-4D97-AF65-F5344CB8AC3E}">
        <p14:creationId xmlns:p14="http://schemas.microsoft.com/office/powerpoint/2010/main" val="28680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ctr">
              <a:defRPr sz="2000" b="1"/>
            </a:lvl1pPr>
          </a:lstStyle>
          <a:p>
            <a:r>
              <a:rPr lang="fi-FI"/>
              <a:t>Muokkaa perustyyl. napsautt.</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02C074F0-143E-4783-9EC2-594E0B01F7C4}" type="datetime1">
              <a:rPr lang="fi-FI" smtClean="0"/>
              <a:t>26.10.2018</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361598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1783E920-9513-454A-8098-F8C5E1D4A5E7}" type="datetime1">
              <a:rPr lang="fi-FI" smtClean="0"/>
              <a:t>26.10.2018</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3723317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i-FI"/>
              <a:t>Muokkaa perustyyl. napsautt.</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86BEF84A-60BF-4EFF-A5BF-28536764E04B}" type="datetime1">
              <a:rPr lang="fi-FI" smtClean="0"/>
              <a:t>26.10.2018</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0" name="Rectangle 9"/>
          <p:cNvSpPr/>
          <p:nvPr/>
        </p:nvSpPr>
        <p:spPr>
          <a:xfrm>
            <a:off x="0" y="5804815"/>
            <a:ext cx="9144000" cy="1053185"/>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685800" y="2559749"/>
            <a:ext cx="7772400" cy="1470025"/>
          </a:xfrm>
        </p:spPr>
        <p:txBody>
          <a:bodyPr anchor="b"/>
          <a:lstStyle>
            <a:lvl1pPr algn="ctr">
              <a:defRPr b="1" i="0" cap="all"/>
            </a:lvl1pPr>
          </a:lstStyle>
          <a:p>
            <a:r>
              <a:rPr lang="fi-FI"/>
              <a:t>Muokkaa perustyyl. napsautt.</a:t>
            </a:r>
            <a:endParaRPr lang="en-US"/>
          </a:p>
        </p:txBody>
      </p:sp>
      <p:sp>
        <p:nvSpPr>
          <p:cNvPr id="3" name="Subtitle 2"/>
          <p:cNvSpPr>
            <a:spLocks noGrp="1"/>
          </p:cNvSpPr>
          <p:nvPr>
            <p:ph type="subTitle" idx="1"/>
          </p:nvPr>
        </p:nvSpPr>
        <p:spPr>
          <a:xfrm>
            <a:off x="1371600" y="4221684"/>
            <a:ext cx="6400800" cy="1846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a:p>
        </p:txBody>
      </p:sp>
      <p:pic>
        <p:nvPicPr>
          <p:cNvPr id="7" name="Picture 6" descr="Vamlas-logo_800px.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7499" y="1083554"/>
            <a:ext cx="3219798" cy="885445"/>
          </a:xfrm>
          <a:prstGeom prst="rect">
            <a:avLst/>
          </a:prstGeom>
        </p:spPr>
      </p:pic>
      <p:pic>
        <p:nvPicPr>
          <p:cNvPr id="8" name="Picture 7" descr="väripalkki_2000px.png"/>
          <p:cNvPicPr>
            <a:picLocks/>
          </p:cNvPicPr>
          <p:nvPr/>
        </p:nvPicPr>
        <p:blipFill>
          <a:blip r:embed="rId3">
            <a:extLst>
              <a:ext uri="{28A0092B-C50C-407E-A947-70E740481C1C}">
                <a14:useLocalDpi xmlns:a14="http://schemas.microsoft.com/office/drawing/2010/main" val="0"/>
              </a:ext>
            </a:extLst>
          </a:blip>
          <a:stretch>
            <a:fillRect/>
          </a:stretch>
        </p:blipFill>
        <p:spPr>
          <a:xfrm>
            <a:off x="0" y="6803888"/>
            <a:ext cx="9144000" cy="72000"/>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AFF8EA-1A3A-47D8-A547-A595A643875D}" type="datetime1">
              <a:rPr lang="fi-FI" smtClean="0"/>
              <a:t>26.10.2018</a:t>
            </a:fld>
            <a:endParaRPr lang="fi-FI"/>
          </a:p>
        </p:txBody>
      </p:sp>
      <p:sp>
        <p:nvSpPr>
          <p:cNvPr id="5" name="Footer Placeholder 4"/>
          <p:cNvSpPr>
            <a:spLocks noGrp="1"/>
          </p:cNvSpPr>
          <p:nvPr>
            <p:ph type="ftr" sz="quarter" idx="11"/>
          </p:nvPr>
        </p:nvSpPr>
        <p:spPr/>
        <p:txBody>
          <a:bodyPr/>
          <a:lstStyle>
            <a:lvl1pPr>
              <a:defRPr/>
            </a:lvl1pPr>
          </a:lstStyle>
          <a:p>
            <a:endParaRPr lang="fi-FI"/>
          </a:p>
        </p:txBody>
      </p:sp>
      <p:sp>
        <p:nvSpPr>
          <p:cNvPr id="6" name="Slide Number Placeholder 5"/>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3220382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98DA3804-A21C-4002-9DF0-9CAD89445261}" type="datetime1">
              <a:rPr lang="fi-FI" smtClean="0"/>
              <a:t>26.10.2018</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1122394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Date Placeholder 4"/>
          <p:cNvSpPr>
            <a:spLocks noGrp="1"/>
          </p:cNvSpPr>
          <p:nvPr>
            <p:ph type="dt" sz="half" idx="10"/>
          </p:nvPr>
        </p:nvSpPr>
        <p:spPr/>
        <p:txBody>
          <a:bodyPr/>
          <a:lstStyle/>
          <a:p>
            <a:fld id="{988BD18A-7B09-4CF1-BB4D-8ABB349EC39A}" type="datetime1">
              <a:rPr lang="fi-FI" smtClean="0"/>
              <a:t>26.10.2018</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1260594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perustyyl. napsautt.</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7" name="Date Placeholder 6"/>
          <p:cNvSpPr>
            <a:spLocks noGrp="1"/>
          </p:cNvSpPr>
          <p:nvPr>
            <p:ph type="dt" sz="half" idx="10"/>
          </p:nvPr>
        </p:nvSpPr>
        <p:spPr/>
        <p:txBody>
          <a:bodyPr/>
          <a:lstStyle/>
          <a:p>
            <a:fld id="{C4338015-A829-487D-8CB5-B7311109C087}" type="datetime1">
              <a:rPr lang="fi-FI" smtClean="0"/>
              <a:t>26.10.2018</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2486824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Date Placeholder 2"/>
          <p:cNvSpPr>
            <a:spLocks noGrp="1"/>
          </p:cNvSpPr>
          <p:nvPr>
            <p:ph type="dt" sz="half" idx="10"/>
          </p:nvPr>
        </p:nvSpPr>
        <p:spPr/>
        <p:txBody>
          <a:bodyPr/>
          <a:lstStyle/>
          <a:p>
            <a:fld id="{406E886E-9FCC-4221-9091-714E75C2619B}" type="datetime1">
              <a:rPr lang="fi-FI" smtClean="0"/>
              <a:t>26.10.2018</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1084712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49331-8E1B-4859-B3A8-2608C8324AC4}" type="datetime1">
              <a:rPr lang="fi-FI" smtClean="0"/>
              <a:t>26.10.2018</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124922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D76F6971-2C73-495D-8DAF-CB91088F7F1C}" type="datetime1">
              <a:rPr lang="fi-FI" smtClean="0"/>
              <a:t>26.10.2018</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3FB01B4D-FF48-4B29-9810-CE64A9607480}" type="slidenum">
              <a:rPr lang="fi-FI" smtClean="0"/>
              <a:t>‹#›</a:t>
            </a:fld>
            <a:endParaRPr lang="fi-FI"/>
          </a:p>
        </p:txBody>
      </p:sp>
    </p:spTree>
    <p:extLst>
      <p:ext uri="{BB962C8B-B14F-4D97-AF65-F5344CB8AC3E}">
        <p14:creationId xmlns:p14="http://schemas.microsoft.com/office/powerpoint/2010/main" val="121822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a:t>Muokkaa perustyyl. napsautt.</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2"/>
          </p:nvPr>
        </p:nvSpPr>
        <p:spPr>
          <a:xfrm>
            <a:off x="457200" y="6356350"/>
            <a:ext cx="108114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C32EF-5145-4DD2-AE4B-32097906E236}" type="datetime1">
              <a:rPr lang="fi-FI" smtClean="0"/>
              <a:t>26.10.2018</a:t>
            </a:fld>
            <a:endParaRPr lang="fi-FI"/>
          </a:p>
        </p:txBody>
      </p:sp>
      <p:sp>
        <p:nvSpPr>
          <p:cNvPr id="5" name="Footer Placeholder 4"/>
          <p:cNvSpPr>
            <a:spLocks noGrp="1"/>
          </p:cNvSpPr>
          <p:nvPr>
            <p:ph type="ftr" sz="quarter" idx="3"/>
          </p:nvPr>
        </p:nvSpPr>
        <p:spPr>
          <a:xfrm>
            <a:off x="1672505" y="6356350"/>
            <a:ext cx="428468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135500" y="6356350"/>
            <a:ext cx="9503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01B4D-FF48-4B29-9810-CE64A9607480}" type="slidenum">
              <a:rPr lang="fi-FI" smtClean="0"/>
              <a:t>‹#›</a:t>
            </a:fld>
            <a:endParaRPr lang="fi-FI"/>
          </a:p>
        </p:txBody>
      </p:sp>
      <p:pic>
        <p:nvPicPr>
          <p:cNvPr id="7" name="Picture 6" descr="Vamlas-logo_800px.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387645" y="6314393"/>
            <a:ext cx="1480297" cy="407082"/>
          </a:xfrm>
          <a:prstGeom prst="rect">
            <a:avLst/>
          </a:prstGeom>
        </p:spPr>
      </p:pic>
      <p:pic>
        <p:nvPicPr>
          <p:cNvPr id="8" name="Picture 7" descr="väripalkki_2000px.png"/>
          <p:cNvPicPr>
            <a:picLocks/>
          </p:cNvPicPr>
          <p:nvPr/>
        </p:nvPicPr>
        <p:blipFill>
          <a:blip r:embed="rId15">
            <a:extLst>
              <a:ext uri="{28A0092B-C50C-407E-A947-70E740481C1C}">
                <a14:useLocalDpi xmlns:a14="http://schemas.microsoft.com/office/drawing/2010/main" val="0"/>
              </a:ext>
            </a:extLst>
          </a:blip>
          <a:stretch>
            <a:fillRect/>
          </a:stretch>
        </p:blipFill>
        <p:spPr>
          <a:xfrm>
            <a:off x="0" y="0"/>
            <a:ext cx="9144000" cy="72000"/>
          </a:xfrm>
          <a:prstGeom prst="rect">
            <a:avLst/>
          </a:prstGeom>
        </p:spPr>
      </p:pic>
      <p:pic>
        <p:nvPicPr>
          <p:cNvPr id="12" name="Picture 11" descr="väripalkki_2000px.png"/>
          <p:cNvPicPr>
            <a:picLocks/>
          </p:cNvPicPr>
          <p:nvPr/>
        </p:nvPicPr>
        <p:blipFill>
          <a:blip r:embed="rId15">
            <a:extLst>
              <a:ext uri="{28A0092B-C50C-407E-A947-70E740481C1C}">
                <a14:useLocalDpi xmlns:a14="http://schemas.microsoft.com/office/drawing/2010/main" val="0"/>
              </a:ext>
            </a:extLst>
          </a:blip>
          <a:stretch>
            <a:fillRect/>
          </a:stretch>
        </p:blipFill>
        <p:spPr>
          <a:xfrm>
            <a:off x="0" y="6096000"/>
            <a:ext cx="9144000" cy="7200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p:txStyles>
    <p:titleStyle>
      <a:lvl1pPr algn="l" defTabSz="457200" rtl="0" eaLnBrk="1" latinLnBrk="0" hangingPunct="1">
        <a:spcBef>
          <a:spcPct val="0"/>
        </a:spcBef>
        <a:buNone/>
        <a:defRPr sz="3600" kern="1200">
          <a:solidFill>
            <a:schemeClr val="accent1"/>
          </a:solidFill>
          <a:latin typeface="+mj-lt"/>
          <a:ea typeface="+mj-ea"/>
          <a:cs typeface="+mj-cs"/>
        </a:defRPr>
      </a:lvl1pPr>
    </p:titleStyle>
    <p:bodyStyle>
      <a:lvl1pPr marL="182563" indent="-163513"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1pPr>
      <a:lvl2pPr marL="447675" indent="-206375" algn="l" defTabSz="357188"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2pPr>
      <a:lvl3pPr marL="623888" indent="-15875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3pPr>
      <a:lvl4pPr marL="804863" indent="-177800" algn="l" defTabSz="347663"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4pPr>
      <a:lvl5pPr marL="984250" indent="-169863"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vamlas.fi/" TargetMode="Externa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dirty="0"/>
              <a:t>Transition </a:t>
            </a:r>
            <a:r>
              <a:rPr lang="fi-FI" dirty="0" err="1"/>
              <a:t>from</a:t>
            </a:r>
            <a:r>
              <a:rPr lang="fi-FI" dirty="0"/>
              <a:t> </a:t>
            </a:r>
            <a:r>
              <a:rPr lang="fi-FI" dirty="0" err="1"/>
              <a:t>school</a:t>
            </a:r>
            <a:r>
              <a:rPr lang="fi-FI" dirty="0"/>
              <a:t> to </a:t>
            </a:r>
            <a:r>
              <a:rPr lang="fi-FI" dirty="0" err="1"/>
              <a:t>work</a:t>
            </a:r>
            <a:r>
              <a:rPr lang="fi-FI" dirty="0"/>
              <a:t> - </a:t>
            </a:r>
            <a:r>
              <a:rPr lang="fi-FI" dirty="0" err="1"/>
              <a:t>policies</a:t>
            </a:r>
            <a:r>
              <a:rPr lang="fi-FI" dirty="0"/>
              <a:t> and </a:t>
            </a:r>
            <a:r>
              <a:rPr lang="fi-FI" dirty="0" err="1"/>
              <a:t>practices</a:t>
            </a:r>
            <a:endParaRPr lang="fi-FI" dirty="0"/>
          </a:p>
        </p:txBody>
      </p:sp>
      <p:sp>
        <p:nvSpPr>
          <p:cNvPr id="3" name="Alaotsikko 2"/>
          <p:cNvSpPr>
            <a:spLocks noGrp="1"/>
          </p:cNvSpPr>
          <p:nvPr>
            <p:ph type="subTitle" idx="1"/>
          </p:nvPr>
        </p:nvSpPr>
        <p:spPr/>
        <p:txBody>
          <a:bodyPr>
            <a:normAutofit lnSpcReduction="10000"/>
          </a:bodyPr>
          <a:lstStyle/>
          <a:p>
            <a:r>
              <a:rPr lang="fi-FI" dirty="0"/>
              <a:t>Pauliina Lampinen</a:t>
            </a:r>
          </a:p>
          <a:p>
            <a:r>
              <a:rPr lang="fi-FI" dirty="0" err="1"/>
              <a:t>Supporting</a:t>
            </a:r>
            <a:r>
              <a:rPr lang="fi-FI" dirty="0"/>
              <a:t> Foundation for </a:t>
            </a:r>
            <a:r>
              <a:rPr lang="fi-FI" dirty="0" err="1"/>
              <a:t>Children</a:t>
            </a:r>
            <a:r>
              <a:rPr lang="fi-FI" dirty="0"/>
              <a:t> and </a:t>
            </a:r>
            <a:r>
              <a:rPr lang="fi-FI" dirty="0" err="1"/>
              <a:t>Youth</a:t>
            </a:r>
            <a:r>
              <a:rPr lang="fi-FI" dirty="0"/>
              <a:t> </a:t>
            </a:r>
            <a:r>
              <a:rPr lang="fi-FI" dirty="0" err="1"/>
              <a:t>with</a:t>
            </a:r>
            <a:r>
              <a:rPr lang="fi-FI" dirty="0"/>
              <a:t> </a:t>
            </a:r>
            <a:r>
              <a:rPr lang="fi-FI" dirty="0" err="1"/>
              <a:t>Disabilites</a:t>
            </a:r>
            <a:endParaRPr lang="fi-FI" dirty="0"/>
          </a:p>
          <a:p>
            <a:r>
              <a:rPr lang="fi-FI" dirty="0" err="1"/>
              <a:t>pauliina.lampinen@vamlas.fi</a:t>
            </a:r>
            <a:endParaRPr lang="fi-FI" dirty="0"/>
          </a:p>
        </p:txBody>
      </p:sp>
    </p:spTree>
    <p:extLst>
      <p:ext uri="{BB962C8B-B14F-4D97-AF65-F5344CB8AC3E}">
        <p14:creationId xmlns:p14="http://schemas.microsoft.com/office/powerpoint/2010/main" val="168830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a:t>Inclusive</a:t>
            </a:r>
            <a:r>
              <a:rPr lang="fi-FI" dirty="0"/>
              <a:t> </a:t>
            </a:r>
            <a:r>
              <a:rPr lang="fi-FI" dirty="0" err="1"/>
              <a:t>employment</a:t>
            </a:r>
            <a:r>
              <a:rPr lang="fi-FI" dirty="0"/>
              <a:t> </a:t>
            </a:r>
            <a:r>
              <a:rPr lang="fi-FI" dirty="0" err="1"/>
              <a:t>measures</a:t>
            </a:r>
            <a:r>
              <a:rPr lang="fi-FI" dirty="0"/>
              <a:t>, </a:t>
            </a:r>
            <a:r>
              <a:rPr lang="fi-FI" dirty="0" err="1"/>
              <a:t>based</a:t>
            </a:r>
            <a:r>
              <a:rPr lang="fi-FI" dirty="0"/>
              <a:t> on </a:t>
            </a:r>
            <a:r>
              <a:rPr lang="fi-FI" dirty="0" err="1"/>
              <a:t>the</a:t>
            </a:r>
            <a:r>
              <a:rPr lang="fi-FI" dirty="0"/>
              <a:t> </a:t>
            </a:r>
            <a:r>
              <a:rPr lang="fi-FI" dirty="0" err="1"/>
              <a:t>need</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err="1"/>
              <a:t>Supported</a:t>
            </a:r>
            <a:r>
              <a:rPr lang="fi-FI" dirty="0"/>
              <a:t> </a:t>
            </a:r>
            <a:r>
              <a:rPr lang="fi-FI" dirty="0" err="1"/>
              <a:t>employment</a:t>
            </a:r>
            <a:r>
              <a:rPr lang="fi-FI" dirty="0"/>
              <a:t> </a:t>
            </a:r>
            <a:r>
              <a:rPr lang="fi-FI" dirty="0" err="1"/>
              <a:t>methodology</a:t>
            </a:r>
            <a:endParaRPr lang="fi-FI" dirty="0"/>
          </a:p>
          <a:p>
            <a:pPr lvl="1"/>
            <a:r>
              <a:rPr lang="fi-FI" dirty="0" err="1"/>
              <a:t>Place-train-maintain</a:t>
            </a:r>
            <a:r>
              <a:rPr lang="fi-FI" dirty="0"/>
              <a:t> –</a:t>
            </a:r>
            <a:r>
              <a:rPr lang="fi-FI" dirty="0" err="1"/>
              <a:t>model</a:t>
            </a:r>
            <a:r>
              <a:rPr lang="fi-FI" dirty="0"/>
              <a:t> (</a:t>
            </a:r>
            <a:r>
              <a:rPr lang="fi-FI" dirty="0" err="1"/>
              <a:t>also</a:t>
            </a:r>
            <a:r>
              <a:rPr lang="fi-FI" dirty="0"/>
              <a:t> </a:t>
            </a:r>
            <a:r>
              <a:rPr lang="fi-FI" dirty="0" err="1"/>
              <a:t>Individual</a:t>
            </a:r>
            <a:r>
              <a:rPr lang="fi-FI" dirty="0"/>
              <a:t> </a:t>
            </a:r>
            <a:r>
              <a:rPr lang="fi-FI" dirty="0" err="1"/>
              <a:t>Placement</a:t>
            </a:r>
            <a:r>
              <a:rPr lang="fi-FI" dirty="0"/>
              <a:t> </a:t>
            </a:r>
            <a:r>
              <a:rPr lang="fi-FI" dirty="0" err="1"/>
              <a:t>Support</a:t>
            </a:r>
            <a:r>
              <a:rPr lang="fi-FI" dirty="0"/>
              <a:t> IPS) to open labour </a:t>
            </a:r>
            <a:r>
              <a:rPr lang="fi-FI" dirty="0" err="1"/>
              <a:t>market</a:t>
            </a:r>
            <a:r>
              <a:rPr lang="fi-FI" dirty="0"/>
              <a:t> with a help of a </a:t>
            </a:r>
            <a:r>
              <a:rPr lang="fi-FI" dirty="0" err="1"/>
              <a:t>trainded</a:t>
            </a:r>
            <a:r>
              <a:rPr lang="fi-FI" dirty="0"/>
              <a:t> </a:t>
            </a:r>
            <a:r>
              <a:rPr lang="fi-FI" dirty="0" err="1"/>
              <a:t>job</a:t>
            </a:r>
            <a:r>
              <a:rPr lang="fi-FI" dirty="0"/>
              <a:t> </a:t>
            </a:r>
            <a:r>
              <a:rPr lang="fi-FI" dirty="0" err="1"/>
              <a:t>coach</a:t>
            </a:r>
            <a:endParaRPr lang="fi-FI" dirty="0"/>
          </a:p>
          <a:p>
            <a:pPr lvl="1"/>
            <a:r>
              <a:rPr lang="fi-FI" dirty="0" err="1"/>
              <a:t>Used</a:t>
            </a:r>
            <a:r>
              <a:rPr lang="fi-FI" dirty="0"/>
              <a:t> in </a:t>
            </a:r>
            <a:r>
              <a:rPr lang="fi-FI" dirty="0" err="1"/>
              <a:t>many</a:t>
            </a:r>
            <a:r>
              <a:rPr lang="fi-FI" dirty="0"/>
              <a:t> </a:t>
            </a:r>
            <a:r>
              <a:rPr lang="fi-FI" dirty="0" err="1"/>
              <a:t>member</a:t>
            </a:r>
            <a:r>
              <a:rPr lang="fi-FI" dirty="0"/>
              <a:t> </a:t>
            </a:r>
            <a:r>
              <a:rPr lang="fi-FI" dirty="0" err="1"/>
              <a:t>states</a:t>
            </a:r>
            <a:r>
              <a:rPr lang="fi-FI" dirty="0"/>
              <a:t>, </a:t>
            </a:r>
            <a:r>
              <a:rPr lang="fi-FI" dirty="0" err="1"/>
              <a:t>but</a:t>
            </a:r>
            <a:r>
              <a:rPr lang="fi-FI" dirty="0"/>
              <a:t> in </a:t>
            </a:r>
            <a:r>
              <a:rPr lang="fi-FI" dirty="0" err="1"/>
              <a:t>various</a:t>
            </a:r>
            <a:r>
              <a:rPr lang="fi-FI" dirty="0"/>
              <a:t> </a:t>
            </a:r>
            <a:r>
              <a:rPr lang="fi-FI" dirty="0" err="1"/>
              <a:t>ways</a:t>
            </a:r>
            <a:r>
              <a:rPr lang="fi-FI" dirty="0"/>
              <a:t> (</a:t>
            </a:r>
            <a:r>
              <a:rPr lang="fi-FI" dirty="0" err="1"/>
              <a:t>not</a:t>
            </a:r>
            <a:r>
              <a:rPr lang="fi-FI" dirty="0"/>
              <a:t> </a:t>
            </a:r>
            <a:r>
              <a:rPr lang="fi-FI" dirty="0" err="1"/>
              <a:t>always</a:t>
            </a:r>
            <a:r>
              <a:rPr lang="fi-FI" dirty="0"/>
              <a:t> </a:t>
            </a:r>
            <a:r>
              <a:rPr lang="fi-FI" dirty="0" err="1"/>
              <a:t>towards</a:t>
            </a:r>
            <a:r>
              <a:rPr lang="fi-FI" dirty="0"/>
              <a:t> open labour </a:t>
            </a:r>
            <a:r>
              <a:rPr lang="fi-FI" dirty="0" err="1"/>
              <a:t>market</a:t>
            </a:r>
            <a:r>
              <a:rPr lang="fi-FI" dirty="0"/>
              <a:t>, </a:t>
            </a:r>
            <a:r>
              <a:rPr lang="fi-FI" dirty="0" err="1"/>
              <a:t>not</a:t>
            </a:r>
            <a:r>
              <a:rPr lang="fi-FI" dirty="0"/>
              <a:t> </a:t>
            </a:r>
            <a:r>
              <a:rPr lang="fi-FI" dirty="0" err="1"/>
              <a:t>always</a:t>
            </a:r>
            <a:r>
              <a:rPr lang="fi-FI" dirty="0"/>
              <a:t> a </a:t>
            </a:r>
            <a:r>
              <a:rPr lang="fi-FI" dirty="0" err="1"/>
              <a:t>permanent</a:t>
            </a:r>
            <a:r>
              <a:rPr lang="fi-FI" dirty="0"/>
              <a:t> </a:t>
            </a:r>
            <a:r>
              <a:rPr lang="fi-FI" dirty="0" err="1"/>
              <a:t>support</a:t>
            </a:r>
            <a:r>
              <a:rPr lang="fi-FI" dirty="0"/>
              <a:t>, </a:t>
            </a:r>
            <a:r>
              <a:rPr lang="fi-FI" dirty="0" err="1"/>
              <a:t>or</a:t>
            </a:r>
            <a:r>
              <a:rPr lang="fi-FI" dirty="0"/>
              <a:t> </a:t>
            </a:r>
            <a:r>
              <a:rPr lang="fi-FI" dirty="0" err="1"/>
              <a:t>permanent</a:t>
            </a:r>
            <a:r>
              <a:rPr lang="fi-FI" dirty="0"/>
              <a:t> </a:t>
            </a:r>
            <a:r>
              <a:rPr lang="fi-FI" dirty="0" err="1"/>
              <a:t>funding</a:t>
            </a:r>
            <a:r>
              <a:rPr lang="fi-FI" dirty="0"/>
              <a:t>)</a:t>
            </a:r>
          </a:p>
          <a:p>
            <a:r>
              <a:rPr lang="fi-FI" dirty="0" err="1"/>
              <a:t>Supported</a:t>
            </a:r>
            <a:r>
              <a:rPr lang="fi-FI" dirty="0"/>
              <a:t> </a:t>
            </a:r>
            <a:r>
              <a:rPr lang="fi-FI" dirty="0" err="1"/>
              <a:t>Apprentiship</a:t>
            </a:r>
            <a:r>
              <a:rPr lang="fi-FI" dirty="0"/>
              <a:t> –</a:t>
            </a:r>
            <a:r>
              <a:rPr lang="fi-FI" dirty="0" err="1"/>
              <a:t>learning</a:t>
            </a:r>
            <a:r>
              <a:rPr lang="fi-FI" dirty="0"/>
              <a:t> and </a:t>
            </a:r>
            <a:r>
              <a:rPr lang="fi-FI" dirty="0" err="1"/>
              <a:t>getting</a:t>
            </a:r>
            <a:r>
              <a:rPr lang="fi-FI" dirty="0"/>
              <a:t> a </a:t>
            </a:r>
            <a:r>
              <a:rPr lang="fi-FI" dirty="0" err="1"/>
              <a:t>degree</a:t>
            </a:r>
            <a:r>
              <a:rPr lang="fi-FI" dirty="0"/>
              <a:t> in the </a:t>
            </a:r>
            <a:r>
              <a:rPr lang="fi-FI" dirty="0" err="1"/>
              <a:t>job</a:t>
            </a:r>
            <a:r>
              <a:rPr lang="fi-FI" dirty="0"/>
              <a:t> </a:t>
            </a:r>
          </a:p>
          <a:p>
            <a:r>
              <a:rPr lang="fi-FI" dirty="0" err="1"/>
              <a:t>Employer</a:t>
            </a:r>
            <a:r>
              <a:rPr lang="fi-FI" dirty="0"/>
              <a:t> </a:t>
            </a:r>
            <a:r>
              <a:rPr lang="fi-FI" dirty="0" err="1"/>
              <a:t>focused</a:t>
            </a:r>
            <a:r>
              <a:rPr lang="fi-FI" dirty="0"/>
              <a:t> </a:t>
            </a:r>
            <a:r>
              <a:rPr lang="fi-FI" dirty="0" err="1"/>
              <a:t>job-coaching</a:t>
            </a:r>
            <a:r>
              <a:rPr lang="fi-FI" dirty="0"/>
              <a:t> </a:t>
            </a:r>
            <a:r>
              <a:rPr lang="fi-FI" dirty="0" err="1"/>
              <a:t>model</a:t>
            </a:r>
            <a:r>
              <a:rPr lang="fi-FI" dirty="0"/>
              <a:t> </a:t>
            </a:r>
          </a:p>
          <a:p>
            <a:pPr lvl="1"/>
            <a:r>
              <a:rPr lang="fi-FI" dirty="0"/>
              <a:t>RATKO –</a:t>
            </a:r>
            <a:r>
              <a:rPr lang="fi-FI" dirty="0" err="1"/>
              <a:t>model</a:t>
            </a:r>
            <a:r>
              <a:rPr lang="fi-FI" dirty="0"/>
              <a:t>: Training the </a:t>
            </a:r>
            <a:r>
              <a:rPr lang="fi-FI" dirty="0" err="1"/>
              <a:t>work</a:t>
            </a:r>
            <a:r>
              <a:rPr lang="fi-FI" dirty="0"/>
              <a:t> </a:t>
            </a:r>
            <a:r>
              <a:rPr lang="fi-FI" dirty="0" err="1"/>
              <a:t>place</a:t>
            </a:r>
            <a:r>
              <a:rPr lang="fi-FI" dirty="0"/>
              <a:t>, </a:t>
            </a:r>
            <a:r>
              <a:rPr lang="fi-FI" dirty="0" err="1"/>
              <a:t>adjusting</a:t>
            </a:r>
            <a:r>
              <a:rPr lang="fi-FI" dirty="0"/>
              <a:t> </a:t>
            </a:r>
            <a:r>
              <a:rPr lang="fi-FI" dirty="0" err="1"/>
              <a:t>job</a:t>
            </a:r>
            <a:r>
              <a:rPr lang="fi-FI" dirty="0"/>
              <a:t> </a:t>
            </a:r>
            <a:r>
              <a:rPr lang="fi-FI" dirty="0" err="1"/>
              <a:t>tasks</a:t>
            </a:r>
            <a:r>
              <a:rPr lang="fi-FI" dirty="0"/>
              <a:t>, </a:t>
            </a:r>
            <a:r>
              <a:rPr lang="fi-FI" dirty="0" err="1"/>
              <a:t>profiling</a:t>
            </a:r>
            <a:r>
              <a:rPr lang="fi-FI" dirty="0"/>
              <a:t> </a:t>
            </a:r>
            <a:r>
              <a:rPr lang="fi-FI" dirty="0" err="1"/>
              <a:t>job</a:t>
            </a:r>
            <a:r>
              <a:rPr lang="fi-FI" dirty="0"/>
              <a:t> </a:t>
            </a:r>
            <a:r>
              <a:rPr lang="fi-FI" dirty="0" err="1"/>
              <a:t>demands</a:t>
            </a:r>
            <a:r>
              <a:rPr lang="fi-FI" dirty="0"/>
              <a:t> and </a:t>
            </a:r>
            <a:r>
              <a:rPr lang="fi-FI" dirty="0" err="1"/>
              <a:t>employee’s</a:t>
            </a:r>
            <a:r>
              <a:rPr lang="fi-FI" dirty="0"/>
              <a:t> </a:t>
            </a:r>
            <a:r>
              <a:rPr lang="fi-FI" dirty="0" err="1"/>
              <a:t>skills</a:t>
            </a:r>
            <a:r>
              <a:rPr lang="fi-FI" dirty="0"/>
              <a:t> (IMBA, </a:t>
            </a:r>
            <a:r>
              <a:rPr lang="fi-FI" dirty="0" err="1"/>
              <a:t>Melba</a:t>
            </a:r>
            <a:r>
              <a:rPr lang="fi-FI" dirty="0"/>
              <a:t>)</a:t>
            </a:r>
          </a:p>
        </p:txBody>
      </p:sp>
    </p:spTree>
    <p:extLst>
      <p:ext uri="{BB962C8B-B14F-4D97-AF65-F5344CB8AC3E}">
        <p14:creationId xmlns:p14="http://schemas.microsoft.com/office/powerpoint/2010/main" val="394535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Does</a:t>
            </a:r>
            <a:r>
              <a:rPr lang="fi-FI" dirty="0"/>
              <a:t> </a:t>
            </a:r>
            <a:r>
              <a:rPr lang="fi-FI" dirty="0" err="1"/>
              <a:t>inclusion</a:t>
            </a:r>
            <a:r>
              <a:rPr lang="fi-FI" dirty="0"/>
              <a:t> </a:t>
            </a:r>
            <a:r>
              <a:rPr lang="fi-FI" dirty="0" err="1"/>
              <a:t>work</a:t>
            </a:r>
            <a:r>
              <a:rPr lang="fi-FI" dirty="0"/>
              <a:t>?</a:t>
            </a:r>
          </a:p>
        </p:txBody>
      </p:sp>
      <p:sp>
        <p:nvSpPr>
          <p:cNvPr id="3" name="Sisällön paikkamerkki 2"/>
          <p:cNvSpPr>
            <a:spLocks noGrp="1"/>
          </p:cNvSpPr>
          <p:nvPr>
            <p:ph idx="1"/>
          </p:nvPr>
        </p:nvSpPr>
        <p:spPr/>
        <p:txBody>
          <a:bodyPr/>
          <a:lstStyle/>
          <a:p>
            <a:r>
              <a:rPr lang="fi-FI" dirty="0"/>
              <a:t>In </a:t>
            </a:r>
            <a:r>
              <a:rPr lang="fi-FI" dirty="0" err="1"/>
              <a:t>education</a:t>
            </a:r>
            <a:r>
              <a:rPr lang="fi-FI" dirty="0"/>
              <a:t> </a:t>
            </a:r>
            <a:r>
              <a:rPr lang="fi-FI" dirty="0" err="1"/>
              <a:t>equality</a:t>
            </a:r>
            <a:r>
              <a:rPr lang="fi-FI" dirty="0"/>
              <a:t> of </a:t>
            </a:r>
            <a:r>
              <a:rPr lang="fi-FI" dirty="0" err="1"/>
              <a:t>opportunities</a:t>
            </a:r>
            <a:r>
              <a:rPr lang="fi-FI" dirty="0"/>
              <a:t> and </a:t>
            </a:r>
            <a:r>
              <a:rPr lang="fi-FI" dirty="0" err="1"/>
              <a:t>inclusion</a:t>
            </a:r>
            <a:r>
              <a:rPr lang="fi-FI" dirty="0"/>
              <a:t> </a:t>
            </a:r>
            <a:r>
              <a:rPr lang="fi-FI" dirty="0" err="1"/>
              <a:t>promote</a:t>
            </a:r>
            <a:r>
              <a:rPr lang="fi-FI" dirty="0"/>
              <a:t> </a:t>
            </a:r>
            <a:r>
              <a:rPr lang="fi-FI" dirty="0" err="1"/>
              <a:t>equality</a:t>
            </a:r>
            <a:r>
              <a:rPr lang="fi-FI" dirty="0"/>
              <a:t> in </a:t>
            </a:r>
            <a:r>
              <a:rPr lang="fi-FI" dirty="0" err="1"/>
              <a:t>transition</a:t>
            </a:r>
            <a:r>
              <a:rPr lang="fi-FI" dirty="0"/>
              <a:t> </a:t>
            </a:r>
            <a:r>
              <a:rPr lang="fi-FI" dirty="0" err="1"/>
              <a:t>stages</a:t>
            </a:r>
            <a:r>
              <a:rPr lang="fi-FI" dirty="0"/>
              <a:t>, </a:t>
            </a:r>
            <a:r>
              <a:rPr lang="fi-FI" dirty="0" err="1"/>
              <a:t>better</a:t>
            </a:r>
            <a:r>
              <a:rPr lang="fi-FI" dirty="0"/>
              <a:t> </a:t>
            </a:r>
            <a:r>
              <a:rPr lang="fi-FI" dirty="0" err="1"/>
              <a:t>secondary</a:t>
            </a:r>
            <a:r>
              <a:rPr lang="fi-FI" dirty="0"/>
              <a:t> and </a:t>
            </a:r>
            <a:r>
              <a:rPr lang="fi-FI" dirty="0" err="1"/>
              <a:t>higher</a:t>
            </a:r>
            <a:r>
              <a:rPr lang="fi-FI" dirty="0"/>
              <a:t> </a:t>
            </a:r>
            <a:r>
              <a:rPr lang="fi-FI" dirty="0" err="1"/>
              <a:t>education</a:t>
            </a:r>
            <a:r>
              <a:rPr lang="fi-FI" dirty="0"/>
              <a:t> and </a:t>
            </a:r>
            <a:r>
              <a:rPr lang="fi-FI" dirty="0" err="1"/>
              <a:t>better</a:t>
            </a:r>
            <a:r>
              <a:rPr lang="fi-FI" dirty="0"/>
              <a:t> </a:t>
            </a:r>
            <a:r>
              <a:rPr lang="fi-FI" dirty="0" err="1"/>
              <a:t>employability</a:t>
            </a:r>
            <a:endParaRPr lang="fi-FI" dirty="0"/>
          </a:p>
          <a:p>
            <a:r>
              <a:rPr lang="fi-FI" dirty="0"/>
              <a:t>In labour </a:t>
            </a:r>
            <a:r>
              <a:rPr lang="fi-FI" dirty="0" err="1"/>
              <a:t>market</a:t>
            </a:r>
            <a:r>
              <a:rPr lang="fi-FI" dirty="0"/>
              <a:t> </a:t>
            </a:r>
            <a:r>
              <a:rPr lang="fi-FI" dirty="0" err="1"/>
              <a:t>inclusion</a:t>
            </a:r>
            <a:r>
              <a:rPr lang="fi-FI" dirty="0"/>
              <a:t> </a:t>
            </a:r>
            <a:r>
              <a:rPr lang="fi-FI" dirty="0" err="1"/>
              <a:t>results</a:t>
            </a:r>
            <a:r>
              <a:rPr lang="fi-FI" dirty="0"/>
              <a:t> </a:t>
            </a:r>
            <a:r>
              <a:rPr lang="fi-FI" dirty="0" err="1"/>
              <a:t>better</a:t>
            </a:r>
            <a:r>
              <a:rPr lang="fi-FI" dirty="0"/>
              <a:t> </a:t>
            </a:r>
            <a:r>
              <a:rPr lang="fi-FI" dirty="0" err="1"/>
              <a:t>economy</a:t>
            </a:r>
            <a:r>
              <a:rPr lang="fi-FI" dirty="0"/>
              <a:t> </a:t>
            </a:r>
            <a:r>
              <a:rPr lang="fi-FI" dirty="0" err="1"/>
              <a:t>both</a:t>
            </a:r>
            <a:r>
              <a:rPr lang="fi-FI" dirty="0"/>
              <a:t> for the </a:t>
            </a:r>
            <a:r>
              <a:rPr lang="fi-FI" dirty="0" err="1"/>
              <a:t>state</a:t>
            </a:r>
            <a:r>
              <a:rPr lang="fi-FI" dirty="0"/>
              <a:t> and for the </a:t>
            </a:r>
            <a:r>
              <a:rPr lang="fi-FI" dirty="0" err="1"/>
              <a:t>individual</a:t>
            </a:r>
            <a:endParaRPr lang="fi-FI" dirty="0"/>
          </a:p>
          <a:p>
            <a:r>
              <a:rPr lang="fi-FI" dirty="0" err="1"/>
              <a:t>Diversity</a:t>
            </a:r>
            <a:r>
              <a:rPr lang="fi-FI" dirty="0"/>
              <a:t> management to </a:t>
            </a:r>
            <a:r>
              <a:rPr lang="fi-FI" dirty="0" err="1"/>
              <a:t>support</a:t>
            </a:r>
            <a:r>
              <a:rPr lang="fi-FI" dirty="0"/>
              <a:t> </a:t>
            </a:r>
            <a:r>
              <a:rPr lang="fi-FI" dirty="0" err="1"/>
              <a:t>inclusion</a:t>
            </a:r>
            <a:r>
              <a:rPr lang="fi-FI" dirty="0"/>
              <a:t> </a:t>
            </a:r>
            <a:r>
              <a:rPr lang="fi-FI" dirty="0" err="1"/>
              <a:t>benefits</a:t>
            </a:r>
            <a:r>
              <a:rPr lang="fi-FI" dirty="0"/>
              <a:t> </a:t>
            </a:r>
            <a:r>
              <a:rPr lang="fi-FI" dirty="0" err="1"/>
              <a:t>all</a:t>
            </a:r>
            <a:r>
              <a:rPr lang="fi-FI" dirty="0"/>
              <a:t> (</a:t>
            </a:r>
            <a:r>
              <a:rPr lang="fi-FI" dirty="0" err="1"/>
              <a:t>employees</a:t>
            </a:r>
            <a:r>
              <a:rPr lang="fi-FI" dirty="0"/>
              <a:t>, </a:t>
            </a:r>
            <a:r>
              <a:rPr lang="fi-FI" dirty="0" err="1"/>
              <a:t>employers</a:t>
            </a:r>
            <a:r>
              <a:rPr lang="fi-FI" dirty="0"/>
              <a:t>, </a:t>
            </a:r>
            <a:r>
              <a:rPr lang="fi-FI" dirty="0" err="1"/>
              <a:t>society</a:t>
            </a:r>
            <a:r>
              <a:rPr lang="fi-FI" dirty="0"/>
              <a:t>)</a:t>
            </a:r>
          </a:p>
        </p:txBody>
      </p:sp>
    </p:spTree>
    <p:extLst>
      <p:ext uri="{BB962C8B-B14F-4D97-AF65-F5344CB8AC3E}">
        <p14:creationId xmlns:p14="http://schemas.microsoft.com/office/powerpoint/2010/main" val="1397577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err="1"/>
              <a:t>What</a:t>
            </a:r>
            <a:r>
              <a:rPr lang="fi-FI" dirty="0"/>
              <a:t> is </a:t>
            </a:r>
            <a:r>
              <a:rPr lang="fi-FI" dirty="0" err="1"/>
              <a:t>needed</a:t>
            </a:r>
            <a:r>
              <a:rPr lang="fi-FI" dirty="0"/>
              <a:t>?</a:t>
            </a:r>
          </a:p>
        </p:txBody>
      </p:sp>
      <p:sp>
        <p:nvSpPr>
          <p:cNvPr id="3" name="Sisällön paikkamerkki 2"/>
          <p:cNvSpPr>
            <a:spLocks noGrp="1"/>
          </p:cNvSpPr>
          <p:nvPr>
            <p:ph idx="1"/>
          </p:nvPr>
        </p:nvSpPr>
        <p:spPr/>
        <p:txBody>
          <a:bodyPr>
            <a:normAutofit fontScale="85000" lnSpcReduction="20000"/>
          </a:bodyPr>
          <a:lstStyle/>
          <a:p>
            <a:r>
              <a:rPr lang="fi-FI" dirty="0"/>
              <a:t>National </a:t>
            </a:r>
            <a:r>
              <a:rPr lang="fi-FI" dirty="0" err="1"/>
              <a:t>strategies</a:t>
            </a:r>
            <a:r>
              <a:rPr lang="fi-FI" dirty="0"/>
              <a:t> </a:t>
            </a:r>
            <a:r>
              <a:rPr lang="fi-FI" dirty="0" err="1"/>
              <a:t>combining</a:t>
            </a:r>
            <a:r>
              <a:rPr lang="fi-FI" dirty="0"/>
              <a:t> </a:t>
            </a:r>
            <a:r>
              <a:rPr lang="fi-FI" dirty="0" err="1"/>
              <a:t>different</a:t>
            </a:r>
            <a:r>
              <a:rPr lang="fi-FI" dirty="0"/>
              <a:t> </a:t>
            </a:r>
            <a:r>
              <a:rPr lang="fi-FI" dirty="0" err="1"/>
              <a:t>policies</a:t>
            </a:r>
            <a:r>
              <a:rPr lang="fi-FI" dirty="0"/>
              <a:t> and </a:t>
            </a:r>
            <a:r>
              <a:rPr lang="fi-FI" dirty="0" err="1"/>
              <a:t>services</a:t>
            </a:r>
            <a:r>
              <a:rPr lang="fi-FI" dirty="0"/>
              <a:t> </a:t>
            </a:r>
            <a:r>
              <a:rPr lang="fi-FI" dirty="0" err="1"/>
              <a:t>towards</a:t>
            </a:r>
            <a:r>
              <a:rPr lang="fi-FI" dirty="0"/>
              <a:t> a common </a:t>
            </a:r>
            <a:r>
              <a:rPr lang="fi-FI" dirty="0" err="1"/>
              <a:t>end</a:t>
            </a:r>
            <a:r>
              <a:rPr lang="fi-FI" dirty="0"/>
              <a:t>:</a:t>
            </a:r>
          </a:p>
          <a:p>
            <a:pPr lvl="1"/>
            <a:r>
              <a:rPr lang="fi-FI" dirty="0" err="1"/>
              <a:t>Disability</a:t>
            </a:r>
            <a:r>
              <a:rPr lang="fi-FI" dirty="0"/>
              <a:t> </a:t>
            </a:r>
          </a:p>
          <a:p>
            <a:pPr lvl="1"/>
            <a:r>
              <a:rPr lang="fi-FI" dirty="0" err="1"/>
              <a:t>Employment</a:t>
            </a:r>
            <a:r>
              <a:rPr lang="fi-FI" dirty="0"/>
              <a:t> </a:t>
            </a:r>
          </a:p>
          <a:p>
            <a:pPr lvl="1"/>
            <a:r>
              <a:rPr lang="fi-FI" dirty="0"/>
              <a:t>Social </a:t>
            </a:r>
            <a:r>
              <a:rPr lang="fi-FI" dirty="0" err="1"/>
              <a:t>security</a:t>
            </a:r>
            <a:r>
              <a:rPr lang="fi-FI" dirty="0"/>
              <a:t> </a:t>
            </a:r>
          </a:p>
          <a:p>
            <a:pPr lvl="1"/>
            <a:r>
              <a:rPr lang="fi-FI" dirty="0" err="1"/>
              <a:t>Rehabilitation</a:t>
            </a:r>
            <a:r>
              <a:rPr lang="fi-FI" dirty="0"/>
              <a:t> </a:t>
            </a:r>
          </a:p>
          <a:p>
            <a:pPr lvl="1"/>
            <a:r>
              <a:rPr lang="fi-FI" dirty="0" err="1"/>
              <a:t>Educational</a:t>
            </a:r>
            <a:endParaRPr lang="fi-FI" dirty="0"/>
          </a:p>
          <a:p>
            <a:r>
              <a:rPr lang="fi-FI" dirty="0" err="1"/>
              <a:t>Recognition</a:t>
            </a:r>
            <a:r>
              <a:rPr lang="fi-FI" dirty="0"/>
              <a:t> of </a:t>
            </a:r>
            <a:r>
              <a:rPr lang="fi-FI" dirty="0" err="1"/>
              <a:t>people’s</a:t>
            </a:r>
            <a:r>
              <a:rPr lang="fi-FI" dirty="0"/>
              <a:t> </a:t>
            </a:r>
            <a:r>
              <a:rPr lang="fi-FI" dirty="0" err="1"/>
              <a:t>skills</a:t>
            </a:r>
            <a:r>
              <a:rPr lang="fi-FI" dirty="0"/>
              <a:t> and </a:t>
            </a:r>
            <a:r>
              <a:rPr lang="fi-FI" dirty="0" err="1"/>
              <a:t>capacities</a:t>
            </a:r>
            <a:r>
              <a:rPr lang="fi-FI" dirty="0"/>
              <a:t> </a:t>
            </a:r>
            <a:r>
              <a:rPr lang="fi-FI" dirty="0" err="1"/>
              <a:t>not</a:t>
            </a:r>
            <a:r>
              <a:rPr lang="fi-FI" dirty="0"/>
              <a:t> </a:t>
            </a:r>
            <a:r>
              <a:rPr lang="fi-FI" dirty="0" err="1"/>
              <a:t>only</a:t>
            </a:r>
            <a:r>
              <a:rPr lang="fi-FI" dirty="0"/>
              <a:t> </a:t>
            </a:r>
            <a:r>
              <a:rPr lang="fi-FI" dirty="0" err="1"/>
              <a:t>incapacities</a:t>
            </a:r>
            <a:endParaRPr lang="fi-FI" dirty="0"/>
          </a:p>
          <a:p>
            <a:r>
              <a:rPr lang="fi-FI" dirty="0" err="1"/>
              <a:t>Benefits</a:t>
            </a:r>
            <a:r>
              <a:rPr lang="fi-FI" dirty="0"/>
              <a:t> to </a:t>
            </a:r>
            <a:r>
              <a:rPr lang="fi-FI" dirty="0" err="1"/>
              <a:t>promote</a:t>
            </a:r>
            <a:r>
              <a:rPr lang="fi-FI" dirty="0"/>
              <a:t> </a:t>
            </a:r>
            <a:r>
              <a:rPr lang="fi-FI" dirty="0" err="1"/>
              <a:t>working</a:t>
            </a:r>
            <a:r>
              <a:rPr lang="fi-FI" dirty="0"/>
              <a:t> </a:t>
            </a:r>
            <a:r>
              <a:rPr lang="fi-FI" dirty="0" err="1"/>
              <a:t>not</a:t>
            </a:r>
            <a:r>
              <a:rPr lang="fi-FI" dirty="0"/>
              <a:t> </a:t>
            </a:r>
            <a:r>
              <a:rPr lang="fi-FI" dirty="0" err="1"/>
              <a:t>staying</a:t>
            </a:r>
            <a:r>
              <a:rPr lang="fi-FI" dirty="0"/>
              <a:t> outside </a:t>
            </a:r>
            <a:r>
              <a:rPr lang="fi-FI" dirty="0" err="1"/>
              <a:t>work</a:t>
            </a:r>
            <a:r>
              <a:rPr lang="fi-FI" dirty="0"/>
              <a:t> </a:t>
            </a:r>
            <a:r>
              <a:rPr lang="fi-FI" dirty="0" err="1"/>
              <a:t>force</a:t>
            </a:r>
            <a:endParaRPr lang="fi-FI" dirty="0"/>
          </a:p>
          <a:p>
            <a:r>
              <a:rPr lang="fi-FI" dirty="0" err="1"/>
              <a:t>Awarness</a:t>
            </a:r>
            <a:r>
              <a:rPr lang="fi-FI" dirty="0"/>
              <a:t> </a:t>
            </a:r>
            <a:r>
              <a:rPr lang="fi-FI" dirty="0" err="1"/>
              <a:t>raising</a:t>
            </a:r>
            <a:r>
              <a:rPr lang="fi-FI" dirty="0"/>
              <a:t> </a:t>
            </a:r>
          </a:p>
          <a:p>
            <a:r>
              <a:rPr lang="fi-FI" dirty="0" err="1"/>
              <a:t>Dissemination</a:t>
            </a:r>
            <a:r>
              <a:rPr lang="fi-FI" dirty="0"/>
              <a:t> of </a:t>
            </a:r>
            <a:r>
              <a:rPr lang="fi-FI" dirty="0" err="1"/>
              <a:t>good</a:t>
            </a:r>
            <a:r>
              <a:rPr lang="fi-FI" dirty="0"/>
              <a:t> </a:t>
            </a:r>
            <a:r>
              <a:rPr lang="fi-FI" dirty="0" err="1"/>
              <a:t>practises</a:t>
            </a:r>
            <a:r>
              <a:rPr lang="fi-FI" dirty="0"/>
              <a:t> </a:t>
            </a:r>
          </a:p>
        </p:txBody>
      </p:sp>
    </p:spTree>
    <p:extLst>
      <p:ext uri="{BB962C8B-B14F-4D97-AF65-F5344CB8AC3E}">
        <p14:creationId xmlns:p14="http://schemas.microsoft.com/office/powerpoint/2010/main" val="1130643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Luxemburg </a:t>
            </a:r>
            <a:r>
              <a:rPr lang="fi-FI" dirty="0" err="1"/>
              <a:t>recommentadions</a:t>
            </a:r>
            <a:r>
              <a:rPr lang="fi-FI" dirty="0"/>
              <a:t> 2015</a:t>
            </a:r>
          </a:p>
        </p:txBody>
      </p:sp>
      <p:sp>
        <p:nvSpPr>
          <p:cNvPr id="3" name="Sisällön paikkamerkki 2"/>
          <p:cNvSpPr>
            <a:spLocks noGrp="1"/>
          </p:cNvSpPr>
          <p:nvPr>
            <p:ph idx="1"/>
          </p:nvPr>
        </p:nvSpPr>
        <p:spPr/>
        <p:txBody>
          <a:bodyPr>
            <a:normAutofit fontScale="92500" lnSpcReduction="20000"/>
          </a:bodyPr>
          <a:lstStyle/>
          <a:p>
            <a:r>
              <a:rPr lang="en-US" b="1" i="1" dirty="0"/>
              <a:t>Everything about us, with us </a:t>
            </a:r>
            <a:endParaRPr lang="en-US" dirty="0"/>
          </a:p>
          <a:p>
            <a:pPr lvl="1"/>
            <a:r>
              <a:rPr lang="en-US" dirty="0"/>
              <a:t>concerns young learners’ direct involvement in all decision-making concerning them</a:t>
            </a:r>
          </a:p>
          <a:p>
            <a:r>
              <a:rPr lang="fi-FI" b="1" i="1" dirty="0" err="1"/>
              <a:t>Barrier-free</a:t>
            </a:r>
            <a:r>
              <a:rPr lang="fi-FI" b="1" i="1" dirty="0"/>
              <a:t> </a:t>
            </a:r>
            <a:r>
              <a:rPr lang="fi-FI" b="1" i="1" dirty="0" err="1"/>
              <a:t>schools</a:t>
            </a:r>
            <a:r>
              <a:rPr lang="fi-FI" b="1" i="1" dirty="0"/>
              <a:t> </a:t>
            </a:r>
            <a:endParaRPr lang="fi-FI" dirty="0"/>
          </a:p>
          <a:p>
            <a:pPr lvl="1"/>
            <a:r>
              <a:rPr lang="en-US" dirty="0"/>
              <a:t>relates to the elimination of all physical and technical barriers</a:t>
            </a:r>
          </a:p>
          <a:p>
            <a:r>
              <a:rPr lang="fi-FI" b="1" i="1" dirty="0" err="1"/>
              <a:t>Breaking</a:t>
            </a:r>
            <a:r>
              <a:rPr lang="fi-FI" b="1" i="1" dirty="0"/>
              <a:t> </a:t>
            </a:r>
            <a:r>
              <a:rPr lang="fi-FI" b="1" i="1" dirty="0" err="1"/>
              <a:t>down</a:t>
            </a:r>
            <a:r>
              <a:rPr lang="fi-FI" b="1" i="1" dirty="0"/>
              <a:t> </a:t>
            </a:r>
            <a:r>
              <a:rPr lang="fi-FI" b="1" i="1" dirty="0" err="1"/>
              <a:t>stereotypes</a:t>
            </a:r>
            <a:r>
              <a:rPr lang="fi-FI" b="1" i="1" dirty="0"/>
              <a:t> </a:t>
            </a:r>
            <a:endParaRPr lang="fi-FI" dirty="0"/>
          </a:p>
          <a:p>
            <a:pPr lvl="1"/>
            <a:r>
              <a:rPr lang="en-US" dirty="0"/>
              <a:t>is all about the concept of ‘normality’. If we accept that everybody is different, then who is ‘normal’? </a:t>
            </a:r>
          </a:p>
          <a:p>
            <a:r>
              <a:rPr lang="en-US" b="1" i="1" dirty="0"/>
              <a:t>Diversity is the mix, inclusion is what makes the mix work </a:t>
            </a:r>
          </a:p>
          <a:p>
            <a:r>
              <a:rPr lang="fi-FI" b="1" i="1" dirty="0" err="1"/>
              <a:t>Becoming</a:t>
            </a:r>
            <a:r>
              <a:rPr lang="fi-FI" b="1" i="1" dirty="0"/>
              <a:t> </a:t>
            </a:r>
            <a:r>
              <a:rPr lang="fi-FI" b="1" i="1" dirty="0" err="1"/>
              <a:t>full</a:t>
            </a:r>
            <a:r>
              <a:rPr lang="fi-FI" b="1" i="1" dirty="0"/>
              <a:t> </a:t>
            </a:r>
            <a:r>
              <a:rPr lang="fi-FI" b="1" i="1" dirty="0" err="1"/>
              <a:t>citizens</a:t>
            </a:r>
            <a:r>
              <a:rPr lang="fi-FI" b="1" i="1" dirty="0"/>
              <a:t> </a:t>
            </a:r>
            <a:endParaRPr lang="en-US" dirty="0"/>
          </a:p>
          <a:p>
            <a:pPr marL="241300" lvl="1" indent="0">
              <a:buNone/>
            </a:pPr>
            <a:endParaRPr lang="fi-FI" dirty="0"/>
          </a:p>
        </p:txBody>
      </p:sp>
    </p:spTree>
    <p:extLst>
      <p:ext uri="{BB962C8B-B14F-4D97-AF65-F5344CB8AC3E}">
        <p14:creationId xmlns:p14="http://schemas.microsoft.com/office/powerpoint/2010/main" val="4034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RI </a:t>
            </a:r>
            <a:r>
              <a:rPr lang="fi-FI" dirty="0" err="1"/>
              <a:t>Guidelines</a:t>
            </a:r>
            <a:r>
              <a:rPr lang="fi-FI" dirty="0"/>
              <a:t> </a:t>
            </a:r>
            <a:r>
              <a:rPr lang="fi-FI" dirty="0" err="1"/>
              <a:t>from</a:t>
            </a:r>
            <a:r>
              <a:rPr lang="fi-FI" dirty="0"/>
              <a:t> </a:t>
            </a:r>
            <a:r>
              <a:rPr lang="fi-FI" dirty="0" err="1"/>
              <a:t>school</a:t>
            </a:r>
            <a:r>
              <a:rPr lang="fi-FI" dirty="0"/>
              <a:t> to </a:t>
            </a:r>
            <a:r>
              <a:rPr lang="fi-FI" dirty="0" err="1"/>
              <a:t>work</a:t>
            </a:r>
            <a:endParaRPr lang="fi-FI" dirty="0"/>
          </a:p>
        </p:txBody>
      </p:sp>
      <p:sp>
        <p:nvSpPr>
          <p:cNvPr id="3" name="Sisällön paikkamerkki 2"/>
          <p:cNvSpPr>
            <a:spLocks noGrp="1"/>
          </p:cNvSpPr>
          <p:nvPr>
            <p:ph idx="1"/>
          </p:nvPr>
        </p:nvSpPr>
        <p:spPr/>
        <p:txBody>
          <a:bodyPr>
            <a:normAutofit fontScale="85000" lnSpcReduction="20000"/>
          </a:bodyPr>
          <a:lstStyle/>
          <a:p>
            <a:r>
              <a:rPr lang="en-US" b="1" dirty="0"/>
              <a:t>1. Children with disabilities and their parents are provided with sufficient support and help </a:t>
            </a:r>
            <a:endParaRPr lang="fi-FI" dirty="0"/>
          </a:p>
          <a:p>
            <a:r>
              <a:rPr lang="en-US" b="1" dirty="0"/>
              <a:t>2. Day-care and primary school staff, teachers and support workers have knowledge and skills to work with children with disability</a:t>
            </a:r>
            <a:endParaRPr lang="fi-FI" dirty="0"/>
          </a:p>
          <a:p>
            <a:r>
              <a:rPr lang="en-US" b="1" dirty="0"/>
              <a:t>3. Right for secondary education and support for transition from primary education onwards</a:t>
            </a:r>
            <a:endParaRPr lang="fi-FI" dirty="0"/>
          </a:p>
          <a:p>
            <a:r>
              <a:rPr lang="en-US" b="1" dirty="0"/>
              <a:t>4. Personal support should be provided for finding and keeping employment</a:t>
            </a:r>
            <a:endParaRPr lang="fi-FI" dirty="0"/>
          </a:p>
          <a:p>
            <a:r>
              <a:rPr lang="en-US" b="1" dirty="0"/>
              <a:t>5. Careful skills mapping and Individualized support</a:t>
            </a:r>
            <a:endParaRPr lang="fi-FI" dirty="0"/>
          </a:p>
          <a:p>
            <a:r>
              <a:rPr lang="en-US" b="1" dirty="0"/>
              <a:t>6. Co-operation between different stakeholders</a:t>
            </a:r>
            <a:endParaRPr lang="fi-FI" dirty="0"/>
          </a:p>
          <a:p>
            <a:r>
              <a:rPr lang="en-US" b="1" dirty="0"/>
              <a:t>7. Attention to teacher training and skills of support workers</a:t>
            </a:r>
            <a:endParaRPr lang="fi-FI" dirty="0"/>
          </a:p>
          <a:p>
            <a:endParaRPr lang="fi-FI" dirty="0"/>
          </a:p>
        </p:txBody>
      </p:sp>
    </p:spTree>
    <p:extLst>
      <p:ext uri="{BB962C8B-B14F-4D97-AF65-F5344CB8AC3E}">
        <p14:creationId xmlns:p14="http://schemas.microsoft.com/office/powerpoint/2010/main" val="2014907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B053640-B627-4905-A6D6-1569C745AE09}"/>
              </a:ext>
            </a:extLst>
          </p:cNvPr>
          <p:cNvSpPr>
            <a:spLocks noGrp="1"/>
          </p:cNvSpPr>
          <p:nvPr>
            <p:ph type="dt" sz="half" idx="10"/>
          </p:nvPr>
        </p:nvSpPr>
        <p:spPr/>
        <p:txBody>
          <a:bodyPr/>
          <a:lstStyle/>
          <a:p>
            <a:fld id="{0916BCDD-C2B6-473E-8E87-A588EEDDFED0}" type="datetime1">
              <a:rPr lang="fi-FI" smtClean="0"/>
              <a:t>26.10.2018</a:t>
            </a:fld>
            <a:endParaRPr lang="fi-FI"/>
          </a:p>
        </p:txBody>
      </p:sp>
      <p:sp>
        <p:nvSpPr>
          <p:cNvPr id="4" name="Tekstiruutu 3">
            <a:extLst>
              <a:ext uri="{FF2B5EF4-FFF2-40B4-BE49-F238E27FC236}">
                <a16:creationId xmlns:a16="http://schemas.microsoft.com/office/drawing/2014/main" id="{3F359E82-33D0-4CE3-B78E-A9E99F792B3F}"/>
              </a:ext>
            </a:extLst>
          </p:cNvPr>
          <p:cNvSpPr txBox="1"/>
          <p:nvPr/>
        </p:nvSpPr>
        <p:spPr>
          <a:xfrm>
            <a:off x="488243" y="5522317"/>
            <a:ext cx="8507285" cy="615553"/>
          </a:xfrm>
          <a:prstGeom prst="rect">
            <a:avLst/>
          </a:prstGeom>
          <a:solidFill>
            <a:schemeClr val="accent1">
              <a:lumMod val="20000"/>
              <a:lumOff val="80000"/>
            </a:schemeClr>
          </a:solidFill>
          <a:ln>
            <a:solidFill>
              <a:schemeClr val="tx2">
                <a:lumMod val="60000"/>
                <a:lumOff val="40000"/>
              </a:schemeClr>
            </a:solidFill>
          </a:ln>
        </p:spPr>
        <p:txBody>
          <a:bodyPr wrap="square" rtlCol="0">
            <a:spAutoFit/>
          </a:bodyPr>
          <a:lstStyle/>
          <a:p>
            <a:r>
              <a:rPr lang="fi-FI" dirty="0" err="1"/>
              <a:t>Early</a:t>
            </a:r>
            <a:r>
              <a:rPr lang="fi-FI" dirty="0"/>
              <a:t> </a:t>
            </a:r>
            <a:r>
              <a:rPr lang="fi-FI" dirty="0" err="1"/>
              <a:t>childhood</a:t>
            </a:r>
            <a:r>
              <a:rPr lang="fi-FI" dirty="0"/>
              <a:t> </a:t>
            </a:r>
            <a:r>
              <a:rPr lang="fi-FI" dirty="0" err="1"/>
              <a:t>education</a:t>
            </a:r>
            <a:r>
              <a:rPr lang="fi-FI" dirty="0"/>
              <a:t> and </a:t>
            </a:r>
            <a:r>
              <a:rPr lang="fi-FI" dirty="0" err="1"/>
              <a:t>care</a:t>
            </a:r>
            <a:endParaRPr lang="fi-FI" dirty="0"/>
          </a:p>
          <a:p>
            <a:pPr marL="285750" indent="-285750">
              <a:buFontTx/>
              <a:buChar char="-"/>
            </a:pPr>
            <a:r>
              <a:rPr lang="fi-FI" sz="1600" dirty="0" err="1"/>
              <a:t>All</a:t>
            </a:r>
            <a:r>
              <a:rPr lang="fi-FI" sz="1600" dirty="0"/>
              <a:t> Nordic </a:t>
            </a:r>
            <a:r>
              <a:rPr lang="fi-FI" sz="1600" dirty="0" err="1"/>
              <a:t>Countries</a:t>
            </a:r>
            <a:endParaRPr lang="fi-FI" sz="1600" dirty="0"/>
          </a:p>
        </p:txBody>
      </p:sp>
      <p:sp>
        <p:nvSpPr>
          <p:cNvPr id="6" name="Tekstiruutu 5">
            <a:extLst>
              <a:ext uri="{FF2B5EF4-FFF2-40B4-BE49-F238E27FC236}">
                <a16:creationId xmlns:a16="http://schemas.microsoft.com/office/drawing/2014/main" id="{BB6970B1-1EC7-4F57-815B-3747EFD20174}"/>
              </a:ext>
            </a:extLst>
          </p:cNvPr>
          <p:cNvSpPr txBox="1"/>
          <p:nvPr/>
        </p:nvSpPr>
        <p:spPr>
          <a:xfrm>
            <a:off x="488242" y="5064261"/>
            <a:ext cx="8507288" cy="369332"/>
          </a:xfrm>
          <a:prstGeom prst="rect">
            <a:avLst/>
          </a:prstGeom>
          <a:solidFill>
            <a:schemeClr val="accent1">
              <a:lumMod val="20000"/>
              <a:lumOff val="80000"/>
            </a:schemeClr>
          </a:solidFill>
          <a:ln>
            <a:solidFill>
              <a:schemeClr val="tx2">
                <a:lumMod val="60000"/>
                <a:lumOff val="40000"/>
              </a:schemeClr>
            </a:solidFill>
          </a:ln>
        </p:spPr>
        <p:txBody>
          <a:bodyPr wrap="square" rtlCol="0">
            <a:spAutoFit/>
          </a:bodyPr>
          <a:lstStyle/>
          <a:p>
            <a:r>
              <a:rPr lang="fi-FI" dirty="0" err="1"/>
              <a:t>Pre-primary</a:t>
            </a:r>
            <a:r>
              <a:rPr lang="fi-FI" dirty="0"/>
              <a:t> </a:t>
            </a:r>
            <a:r>
              <a:rPr lang="fi-FI" dirty="0" err="1"/>
              <a:t>education</a:t>
            </a:r>
            <a:r>
              <a:rPr lang="fi-FI" dirty="0"/>
              <a:t> 5-6 </a:t>
            </a:r>
            <a:r>
              <a:rPr lang="fi-FI" dirty="0" err="1"/>
              <a:t>yrs</a:t>
            </a:r>
            <a:r>
              <a:rPr lang="fi-FI" dirty="0"/>
              <a:t> in </a:t>
            </a:r>
            <a:r>
              <a:rPr lang="fi-FI" dirty="0" err="1"/>
              <a:t>most</a:t>
            </a:r>
            <a:r>
              <a:rPr lang="fi-FI" dirty="0"/>
              <a:t> European </a:t>
            </a:r>
            <a:r>
              <a:rPr lang="fi-FI" dirty="0" err="1"/>
              <a:t>countries</a:t>
            </a:r>
            <a:endParaRPr lang="fi-FI" dirty="0"/>
          </a:p>
        </p:txBody>
      </p:sp>
      <p:sp>
        <p:nvSpPr>
          <p:cNvPr id="7" name="Tekstiruutu 6">
            <a:extLst>
              <a:ext uri="{FF2B5EF4-FFF2-40B4-BE49-F238E27FC236}">
                <a16:creationId xmlns:a16="http://schemas.microsoft.com/office/drawing/2014/main" id="{CB46C5ED-063A-4308-B9C3-04595E3473D9}"/>
              </a:ext>
            </a:extLst>
          </p:cNvPr>
          <p:cNvSpPr txBox="1"/>
          <p:nvPr/>
        </p:nvSpPr>
        <p:spPr>
          <a:xfrm>
            <a:off x="488242" y="3498209"/>
            <a:ext cx="6793456" cy="1477328"/>
          </a:xfrm>
          <a:prstGeom prst="rect">
            <a:avLst/>
          </a:prstGeom>
          <a:solidFill>
            <a:srgbClr val="FFFFCC"/>
          </a:solidFill>
          <a:ln>
            <a:solidFill>
              <a:schemeClr val="tx2">
                <a:lumMod val="60000"/>
                <a:lumOff val="40000"/>
              </a:schemeClr>
            </a:solidFill>
          </a:ln>
        </p:spPr>
        <p:txBody>
          <a:bodyPr wrap="square" rtlCol="0">
            <a:spAutoFit/>
          </a:bodyPr>
          <a:lstStyle/>
          <a:p>
            <a:r>
              <a:rPr lang="fi-FI" dirty="0"/>
              <a:t>Basic </a:t>
            </a:r>
            <a:r>
              <a:rPr lang="fi-FI" dirty="0" err="1"/>
              <a:t>Education</a:t>
            </a:r>
            <a:endParaRPr lang="fi-FI" dirty="0"/>
          </a:p>
          <a:p>
            <a:r>
              <a:rPr lang="fi-FI" dirty="0" err="1"/>
              <a:t>Starts</a:t>
            </a:r>
            <a:r>
              <a:rPr lang="fi-FI" dirty="0"/>
              <a:t> at 5-7 </a:t>
            </a:r>
            <a:r>
              <a:rPr lang="fi-FI" dirty="0" err="1"/>
              <a:t>yrs</a:t>
            </a:r>
            <a:r>
              <a:rPr lang="fi-FI" dirty="0"/>
              <a:t> </a:t>
            </a:r>
            <a:r>
              <a:rPr lang="fi-FI" dirty="0" err="1"/>
              <a:t>lasts</a:t>
            </a:r>
            <a:r>
              <a:rPr lang="fi-FI" dirty="0"/>
              <a:t> </a:t>
            </a:r>
            <a:r>
              <a:rPr lang="fi-FI" dirty="0" err="1"/>
              <a:t>until</a:t>
            </a:r>
            <a:r>
              <a:rPr lang="fi-FI" dirty="0"/>
              <a:t> 16-18 </a:t>
            </a:r>
            <a:r>
              <a:rPr lang="fi-FI" dirty="0" err="1"/>
              <a:t>yrs</a:t>
            </a:r>
            <a:endParaRPr lang="fi-FI" dirty="0"/>
          </a:p>
          <a:p>
            <a:r>
              <a:rPr lang="fi-FI" dirty="0"/>
              <a:t>Comprehensive </a:t>
            </a:r>
            <a:r>
              <a:rPr lang="fi-FI" dirty="0" err="1"/>
              <a:t>schools</a:t>
            </a:r>
            <a:endParaRPr lang="fi-FI" dirty="0"/>
          </a:p>
          <a:p>
            <a:endParaRPr lang="fi-FI" dirty="0"/>
          </a:p>
          <a:p>
            <a:endParaRPr lang="fi-FI" dirty="0"/>
          </a:p>
        </p:txBody>
      </p:sp>
      <p:sp>
        <p:nvSpPr>
          <p:cNvPr id="10" name="Tekstiruutu 9">
            <a:extLst>
              <a:ext uri="{FF2B5EF4-FFF2-40B4-BE49-F238E27FC236}">
                <a16:creationId xmlns:a16="http://schemas.microsoft.com/office/drawing/2014/main" id="{A1B78DAA-2D69-4EF9-8272-F80CD7E74114}"/>
              </a:ext>
            </a:extLst>
          </p:cNvPr>
          <p:cNvSpPr txBox="1"/>
          <p:nvPr/>
        </p:nvSpPr>
        <p:spPr>
          <a:xfrm>
            <a:off x="457200" y="664264"/>
            <a:ext cx="3610744" cy="532488"/>
          </a:xfrm>
          <a:prstGeom prst="rect">
            <a:avLst/>
          </a:prstGeom>
          <a:noFill/>
        </p:spPr>
        <p:txBody>
          <a:bodyPr wrap="square" rtlCol="0">
            <a:spAutoFit/>
          </a:bodyPr>
          <a:lstStyle/>
          <a:p>
            <a:endParaRPr lang="fi-FI" dirty="0"/>
          </a:p>
        </p:txBody>
      </p:sp>
      <p:sp>
        <p:nvSpPr>
          <p:cNvPr id="11" name="Tekstiruutu 10">
            <a:extLst>
              <a:ext uri="{FF2B5EF4-FFF2-40B4-BE49-F238E27FC236}">
                <a16:creationId xmlns:a16="http://schemas.microsoft.com/office/drawing/2014/main" id="{B6D1CD16-9834-4853-A2E6-DAF3D172B30A}"/>
              </a:ext>
            </a:extLst>
          </p:cNvPr>
          <p:cNvSpPr txBox="1"/>
          <p:nvPr/>
        </p:nvSpPr>
        <p:spPr>
          <a:xfrm>
            <a:off x="629455" y="686351"/>
            <a:ext cx="3610744" cy="532488"/>
          </a:xfrm>
          <a:prstGeom prst="rect">
            <a:avLst/>
          </a:prstGeom>
          <a:noFill/>
        </p:spPr>
        <p:txBody>
          <a:bodyPr wrap="square" rtlCol="0">
            <a:spAutoFit/>
          </a:bodyPr>
          <a:lstStyle/>
          <a:p>
            <a:endParaRPr lang="fi-FI" dirty="0"/>
          </a:p>
        </p:txBody>
      </p:sp>
      <p:sp>
        <p:nvSpPr>
          <p:cNvPr id="12" name="Tekstiruutu 11">
            <a:extLst>
              <a:ext uri="{FF2B5EF4-FFF2-40B4-BE49-F238E27FC236}">
                <a16:creationId xmlns:a16="http://schemas.microsoft.com/office/drawing/2014/main" id="{C46F5A46-B9B1-4099-AD2E-3BF0B4AA5193}"/>
              </a:ext>
            </a:extLst>
          </p:cNvPr>
          <p:cNvSpPr txBox="1"/>
          <p:nvPr/>
        </p:nvSpPr>
        <p:spPr>
          <a:xfrm>
            <a:off x="488241" y="2278338"/>
            <a:ext cx="6820063" cy="923330"/>
          </a:xfrm>
          <a:prstGeom prst="rect">
            <a:avLst/>
          </a:prstGeom>
          <a:solidFill>
            <a:schemeClr val="accent5">
              <a:lumMod val="40000"/>
              <a:lumOff val="60000"/>
            </a:schemeClr>
          </a:solidFill>
          <a:ln>
            <a:solidFill>
              <a:schemeClr val="tx2">
                <a:lumMod val="60000"/>
                <a:lumOff val="40000"/>
              </a:schemeClr>
            </a:solidFill>
          </a:ln>
        </p:spPr>
        <p:txBody>
          <a:bodyPr wrap="square" rtlCol="0">
            <a:spAutoFit/>
          </a:bodyPr>
          <a:lstStyle/>
          <a:p>
            <a:r>
              <a:rPr lang="fi-FI" dirty="0" err="1"/>
              <a:t>Secondary</a:t>
            </a:r>
            <a:r>
              <a:rPr lang="fi-FI" dirty="0"/>
              <a:t> </a:t>
            </a:r>
            <a:r>
              <a:rPr lang="fi-FI" dirty="0" err="1"/>
              <a:t>education</a:t>
            </a:r>
            <a:endParaRPr lang="fi-FI" dirty="0"/>
          </a:p>
          <a:p>
            <a:r>
              <a:rPr lang="fi-FI" dirty="0"/>
              <a:t>General </a:t>
            </a:r>
            <a:r>
              <a:rPr lang="fi-FI" dirty="0" err="1"/>
              <a:t>or</a:t>
            </a:r>
            <a:r>
              <a:rPr lang="fi-FI" dirty="0"/>
              <a:t> </a:t>
            </a:r>
            <a:r>
              <a:rPr lang="fi-FI" dirty="0" err="1"/>
              <a:t>vocational</a:t>
            </a:r>
            <a:endParaRPr lang="fi-FI" dirty="0"/>
          </a:p>
          <a:p>
            <a:endParaRPr lang="fi-FI" dirty="0"/>
          </a:p>
        </p:txBody>
      </p:sp>
      <p:sp>
        <p:nvSpPr>
          <p:cNvPr id="16" name="Tekstiruutu 15">
            <a:extLst>
              <a:ext uri="{FF2B5EF4-FFF2-40B4-BE49-F238E27FC236}">
                <a16:creationId xmlns:a16="http://schemas.microsoft.com/office/drawing/2014/main" id="{F9B38FD0-29F9-4A02-94C4-1D524595137C}"/>
              </a:ext>
            </a:extLst>
          </p:cNvPr>
          <p:cNvSpPr txBox="1"/>
          <p:nvPr/>
        </p:nvSpPr>
        <p:spPr>
          <a:xfrm>
            <a:off x="488241" y="1009636"/>
            <a:ext cx="6793456" cy="923330"/>
          </a:xfrm>
          <a:prstGeom prst="rect">
            <a:avLst/>
          </a:prstGeom>
          <a:solidFill>
            <a:schemeClr val="accent6">
              <a:lumMod val="40000"/>
              <a:lumOff val="60000"/>
            </a:schemeClr>
          </a:solidFill>
          <a:ln>
            <a:solidFill>
              <a:schemeClr val="tx2">
                <a:lumMod val="60000"/>
                <a:lumOff val="40000"/>
              </a:schemeClr>
            </a:solidFill>
          </a:ln>
        </p:spPr>
        <p:txBody>
          <a:bodyPr wrap="square" rtlCol="0">
            <a:spAutoFit/>
          </a:bodyPr>
          <a:lstStyle/>
          <a:p>
            <a:r>
              <a:rPr lang="fi-FI" dirty="0" err="1"/>
              <a:t>Higher</a:t>
            </a:r>
            <a:r>
              <a:rPr lang="fi-FI" dirty="0"/>
              <a:t> </a:t>
            </a:r>
            <a:r>
              <a:rPr lang="fi-FI" dirty="0" err="1"/>
              <a:t>education</a:t>
            </a:r>
            <a:r>
              <a:rPr lang="fi-FI" dirty="0"/>
              <a:t> </a:t>
            </a:r>
          </a:p>
          <a:p>
            <a:r>
              <a:rPr lang="fi-FI" dirty="0" err="1"/>
              <a:t>Bachelor’s</a:t>
            </a:r>
            <a:r>
              <a:rPr lang="fi-FI" dirty="0"/>
              <a:t> </a:t>
            </a:r>
            <a:r>
              <a:rPr lang="fi-FI" dirty="0" err="1"/>
              <a:t>degree</a:t>
            </a:r>
            <a:r>
              <a:rPr lang="fi-FI" dirty="0"/>
              <a:t> and </a:t>
            </a:r>
            <a:r>
              <a:rPr lang="fi-FI" dirty="0" err="1"/>
              <a:t>Master’s</a:t>
            </a:r>
            <a:r>
              <a:rPr lang="fi-FI" dirty="0"/>
              <a:t> </a:t>
            </a:r>
            <a:r>
              <a:rPr lang="fi-FI" dirty="0" err="1"/>
              <a:t>degree</a:t>
            </a:r>
            <a:endParaRPr lang="fi-FI" dirty="0"/>
          </a:p>
          <a:p>
            <a:endParaRPr lang="fi-FI" dirty="0"/>
          </a:p>
        </p:txBody>
      </p:sp>
      <p:sp>
        <p:nvSpPr>
          <p:cNvPr id="21" name="Tekstiruutu 20">
            <a:extLst>
              <a:ext uri="{FF2B5EF4-FFF2-40B4-BE49-F238E27FC236}">
                <a16:creationId xmlns:a16="http://schemas.microsoft.com/office/drawing/2014/main" id="{77744A6A-AE5F-49E8-9508-4F9AC986C61B}"/>
              </a:ext>
            </a:extLst>
          </p:cNvPr>
          <p:cNvSpPr txBox="1"/>
          <p:nvPr/>
        </p:nvSpPr>
        <p:spPr>
          <a:xfrm>
            <a:off x="4569440" y="3727412"/>
            <a:ext cx="2738864" cy="830997"/>
          </a:xfrm>
          <a:prstGeom prst="rect">
            <a:avLst/>
          </a:prstGeom>
          <a:solidFill>
            <a:srgbClr val="CCFFFF"/>
          </a:solidFill>
          <a:ln>
            <a:solidFill>
              <a:schemeClr val="tx2">
                <a:lumMod val="60000"/>
                <a:lumOff val="40000"/>
              </a:schemeClr>
            </a:solidFill>
          </a:ln>
        </p:spPr>
        <p:txBody>
          <a:bodyPr wrap="square" rtlCol="0">
            <a:spAutoFit/>
          </a:bodyPr>
          <a:lstStyle/>
          <a:p>
            <a:r>
              <a:rPr lang="fi-FI" sz="1600" dirty="0"/>
              <a:t>’</a:t>
            </a:r>
            <a:r>
              <a:rPr lang="fi-FI" sz="1600" dirty="0" err="1"/>
              <a:t>Integration</a:t>
            </a:r>
            <a:r>
              <a:rPr lang="fi-FI" sz="1600" dirty="0"/>
              <a:t>’</a:t>
            </a:r>
          </a:p>
          <a:p>
            <a:r>
              <a:rPr lang="fi-FI" sz="1600" dirty="0" err="1"/>
              <a:t>Special</a:t>
            </a:r>
            <a:r>
              <a:rPr lang="fi-FI" sz="1600" dirty="0"/>
              <a:t> </a:t>
            </a:r>
            <a:r>
              <a:rPr lang="fi-FI" sz="1600" dirty="0" err="1"/>
              <a:t>education</a:t>
            </a:r>
            <a:r>
              <a:rPr lang="fi-FI" sz="1600" dirty="0"/>
              <a:t> </a:t>
            </a:r>
            <a:r>
              <a:rPr lang="fi-FI" sz="1600" dirty="0" err="1"/>
              <a:t>classes</a:t>
            </a:r>
            <a:r>
              <a:rPr lang="fi-FI" sz="1600" dirty="0"/>
              <a:t> </a:t>
            </a:r>
          </a:p>
          <a:p>
            <a:r>
              <a:rPr lang="fi-FI" sz="1600" dirty="0" err="1"/>
              <a:t>Special</a:t>
            </a:r>
            <a:r>
              <a:rPr lang="fi-FI" sz="1600" dirty="0"/>
              <a:t> </a:t>
            </a:r>
            <a:r>
              <a:rPr lang="fi-FI" sz="1600" dirty="0" err="1"/>
              <a:t>curriculum</a:t>
            </a:r>
            <a:endParaRPr lang="fi-FI" sz="1600" dirty="0"/>
          </a:p>
        </p:txBody>
      </p:sp>
      <p:sp>
        <p:nvSpPr>
          <p:cNvPr id="22" name="Tekstiruutu 21">
            <a:extLst>
              <a:ext uri="{FF2B5EF4-FFF2-40B4-BE49-F238E27FC236}">
                <a16:creationId xmlns:a16="http://schemas.microsoft.com/office/drawing/2014/main" id="{5A05D3D9-84E3-4525-BF17-2EA54D48329C}"/>
              </a:ext>
            </a:extLst>
          </p:cNvPr>
          <p:cNvSpPr txBox="1"/>
          <p:nvPr/>
        </p:nvSpPr>
        <p:spPr>
          <a:xfrm>
            <a:off x="7463996" y="1857654"/>
            <a:ext cx="1541576" cy="1323439"/>
          </a:xfrm>
          <a:prstGeom prst="rect">
            <a:avLst/>
          </a:prstGeom>
          <a:solidFill>
            <a:srgbClr val="CCFF99"/>
          </a:solidFill>
          <a:ln>
            <a:solidFill>
              <a:schemeClr val="tx2">
                <a:lumMod val="60000"/>
                <a:lumOff val="40000"/>
              </a:schemeClr>
            </a:solidFill>
          </a:ln>
        </p:spPr>
        <p:txBody>
          <a:bodyPr wrap="square" rtlCol="0">
            <a:spAutoFit/>
          </a:bodyPr>
          <a:lstStyle/>
          <a:p>
            <a:r>
              <a:rPr lang="fi-FI" sz="1600" dirty="0"/>
              <a:t>’</a:t>
            </a:r>
            <a:r>
              <a:rPr lang="fi-FI" sz="1600" dirty="0" err="1"/>
              <a:t>Segregation</a:t>
            </a:r>
            <a:r>
              <a:rPr lang="fi-FI" sz="1600" dirty="0"/>
              <a:t>’</a:t>
            </a:r>
          </a:p>
          <a:p>
            <a:r>
              <a:rPr lang="fi-FI" sz="1600" dirty="0" err="1"/>
              <a:t>Special</a:t>
            </a:r>
            <a:r>
              <a:rPr lang="fi-FI" sz="1600" dirty="0"/>
              <a:t> </a:t>
            </a:r>
            <a:r>
              <a:rPr lang="fi-FI" sz="1600" dirty="0" err="1"/>
              <a:t>Education</a:t>
            </a:r>
            <a:endParaRPr lang="fi-FI" sz="1600" dirty="0"/>
          </a:p>
          <a:p>
            <a:r>
              <a:rPr lang="fi-FI" sz="1600" dirty="0" err="1"/>
              <a:t>Vocational</a:t>
            </a:r>
            <a:r>
              <a:rPr lang="fi-FI" sz="1600" dirty="0"/>
              <a:t> Schools</a:t>
            </a:r>
            <a:endParaRPr lang="fi-FI" dirty="0"/>
          </a:p>
        </p:txBody>
      </p:sp>
      <p:sp>
        <p:nvSpPr>
          <p:cNvPr id="24" name="Tekstiruutu 23">
            <a:extLst>
              <a:ext uri="{FF2B5EF4-FFF2-40B4-BE49-F238E27FC236}">
                <a16:creationId xmlns:a16="http://schemas.microsoft.com/office/drawing/2014/main" id="{B90AB60A-E7F7-48E0-AA9D-6C02DE506D55}"/>
              </a:ext>
            </a:extLst>
          </p:cNvPr>
          <p:cNvSpPr txBox="1"/>
          <p:nvPr/>
        </p:nvSpPr>
        <p:spPr>
          <a:xfrm>
            <a:off x="7478700" y="3733436"/>
            <a:ext cx="1512168" cy="1077218"/>
          </a:xfrm>
          <a:prstGeom prst="rect">
            <a:avLst/>
          </a:prstGeom>
          <a:solidFill>
            <a:srgbClr val="CCFF99"/>
          </a:solidFill>
          <a:ln>
            <a:solidFill>
              <a:schemeClr val="tx2">
                <a:lumMod val="60000"/>
                <a:lumOff val="40000"/>
              </a:schemeClr>
            </a:solidFill>
          </a:ln>
        </p:spPr>
        <p:txBody>
          <a:bodyPr wrap="square" rtlCol="0">
            <a:spAutoFit/>
          </a:bodyPr>
          <a:lstStyle/>
          <a:p>
            <a:r>
              <a:rPr lang="fi-FI" sz="1600" dirty="0"/>
              <a:t>’</a:t>
            </a:r>
            <a:r>
              <a:rPr lang="fi-FI" sz="1600" dirty="0" err="1"/>
              <a:t>Segregation</a:t>
            </a:r>
            <a:r>
              <a:rPr lang="fi-FI" sz="1600" dirty="0"/>
              <a:t>’</a:t>
            </a:r>
          </a:p>
          <a:p>
            <a:r>
              <a:rPr lang="fi-FI" sz="1600" dirty="0" err="1"/>
              <a:t>Special</a:t>
            </a:r>
            <a:r>
              <a:rPr lang="fi-FI" sz="1600" dirty="0"/>
              <a:t> </a:t>
            </a:r>
          </a:p>
          <a:p>
            <a:r>
              <a:rPr lang="fi-FI" sz="1600" dirty="0" err="1"/>
              <a:t>Education</a:t>
            </a:r>
            <a:endParaRPr lang="fi-FI" sz="1600" dirty="0"/>
          </a:p>
          <a:p>
            <a:r>
              <a:rPr lang="fi-FI" sz="1600" dirty="0"/>
              <a:t>Schools</a:t>
            </a:r>
            <a:endParaRPr lang="fi-FI" dirty="0"/>
          </a:p>
        </p:txBody>
      </p:sp>
      <p:sp>
        <p:nvSpPr>
          <p:cNvPr id="25" name="Tekstiruutu 24">
            <a:extLst>
              <a:ext uri="{FF2B5EF4-FFF2-40B4-BE49-F238E27FC236}">
                <a16:creationId xmlns:a16="http://schemas.microsoft.com/office/drawing/2014/main" id="{BE38D35D-FB5F-4E4F-9357-1DAD601B8005}"/>
              </a:ext>
            </a:extLst>
          </p:cNvPr>
          <p:cNvSpPr txBox="1"/>
          <p:nvPr/>
        </p:nvSpPr>
        <p:spPr>
          <a:xfrm>
            <a:off x="4572000" y="2300089"/>
            <a:ext cx="2712257" cy="830997"/>
          </a:xfrm>
          <a:prstGeom prst="rect">
            <a:avLst/>
          </a:prstGeom>
          <a:solidFill>
            <a:srgbClr val="CCFFFF"/>
          </a:solidFill>
          <a:ln>
            <a:solidFill>
              <a:schemeClr val="tx2">
                <a:lumMod val="60000"/>
                <a:lumOff val="40000"/>
              </a:schemeClr>
            </a:solidFill>
          </a:ln>
        </p:spPr>
        <p:txBody>
          <a:bodyPr wrap="square" rtlCol="0">
            <a:spAutoFit/>
          </a:bodyPr>
          <a:lstStyle/>
          <a:p>
            <a:r>
              <a:rPr lang="fi-FI" sz="1600" dirty="0"/>
              <a:t>’</a:t>
            </a:r>
            <a:r>
              <a:rPr lang="fi-FI" sz="1600" dirty="0" err="1"/>
              <a:t>Integration</a:t>
            </a:r>
            <a:r>
              <a:rPr lang="fi-FI" sz="1600" dirty="0"/>
              <a:t>’</a:t>
            </a:r>
          </a:p>
          <a:p>
            <a:r>
              <a:rPr lang="fi-FI" sz="1600" dirty="0" err="1"/>
              <a:t>Special</a:t>
            </a:r>
            <a:r>
              <a:rPr lang="fi-FI" sz="1600" dirty="0"/>
              <a:t> </a:t>
            </a:r>
            <a:r>
              <a:rPr lang="fi-FI" sz="1600" dirty="0" err="1"/>
              <a:t>pedagogy</a:t>
            </a:r>
            <a:r>
              <a:rPr lang="fi-FI" sz="1600" dirty="0"/>
              <a:t>, </a:t>
            </a:r>
            <a:r>
              <a:rPr lang="fi-FI" sz="1600" dirty="0" err="1"/>
              <a:t>accomodation</a:t>
            </a:r>
            <a:endParaRPr lang="fi-FI" sz="1600" dirty="0"/>
          </a:p>
        </p:txBody>
      </p:sp>
      <p:sp>
        <p:nvSpPr>
          <p:cNvPr id="26" name="Tekstiruutu 25">
            <a:extLst>
              <a:ext uri="{FF2B5EF4-FFF2-40B4-BE49-F238E27FC236}">
                <a16:creationId xmlns:a16="http://schemas.microsoft.com/office/drawing/2014/main" id="{E3EA34B7-842F-4C0E-B81C-F11CDAA26E31}"/>
              </a:ext>
            </a:extLst>
          </p:cNvPr>
          <p:cNvSpPr txBox="1"/>
          <p:nvPr/>
        </p:nvSpPr>
        <p:spPr>
          <a:xfrm>
            <a:off x="7453952" y="640304"/>
            <a:ext cx="1541576" cy="830997"/>
          </a:xfrm>
          <a:prstGeom prst="rect">
            <a:avLst/>
          </a:prstGeom>
          <a:solidFill>
            <a:srgbClr val="00B050"/>
          </a:solidFill>
          <a:ln>
            <a:solidFill>
              <a:schemeClr val="tx2">
                <a:lumMod val="60000"/>
                <a:lumOff val="40000"/>
              </a:schemeClr>
            </a:solidFill>
          </a:ln>
        </p:spPr>
        <p:txBody>
          <a:bodyPr wrap="square" rtlCol="0">
            <a:spAutoFit/>
          </a:bodyPr>
          <a:lstStyle/>
          <a:p>
            <a:r>
              <a:rPr lang="fi-FI" sz="1600" dirty="0"/>
              <a:t>’</a:t>
            </a:r>
            <a:r>
              <a:rPr lang="fi-FI" sz="1600" dirty="0" err="1"/>
              <a:t>Segregation</a:t>
            </a:r>
            <a:r>
              <a:rPr lang="fi-FI" sz="1600" dirty="0"/>
              <a:t>’</a:t>
            </a:r>
          </a:p>
          <a:p>
            <a:r>
              <a:rPr lang="fi-FI" sz="1600" dirty="0" err="1"/>
              <a:t>Special</a:t>
            </a:r>
            <a:r>
              <a:rPr lang="fi-FI" sz="1600" dirty="0"/>
              <a:t> </a:t>
            </a:r>
            <a:r>
              <a:rPr lang="fi-FI" sz="1600" dirty="0" err="1"/>
              <a:t>Employment</a:t>
            </a:r>
            <a:endParaRPr lang="fi-FI" dirty="0"/>
          </a:p>
        </p:txBody>
      </p:sp>
      <p:sp>
        <p:nvSpPr>
          <p:cNvPr id="27" name="Tekstiruutu 26">
            <a:extLst>
              <a:ext uri="{FF2B5EF4-FFF2-40B4-BE49-F238E27FC236}">
                <a16:creationId xmlns:a16="http://schemas.microsoft.com/office/drawing/2014/main" id="{2C9C16A0-8500-42E5-BCB7-0E35D987D407}"/>
              </a:ext>
            </a:extLst>
          </p:cNvPr>
          <p:cNvSpPr txBox="1"/>
          <p:nvPr/>
        </p:nvSpPr>
        <p:spPr>
          <a:xfrm>
            <a:off x="4569440" y="1184992"/>
            <a:ext cx="2684120" cy="584775"/>
          </a:xfrm>
          <a:prstGeom prst="rect">
            <a:avLst/>
          </a:prstGeom>
          <a:solidFill>
            <a:srgbClr val="CCFFFF"/>
          </a:solidFill>
          <a:ln>
            <a:solidFill>
              <a:schemeClr val="tx2">
                <a:lumMod val="60000"/>
                <a:lumOff val="40000"/>
              </a:schemeClr>
            </a:solidFill>
          </a:ln>
        </p:spPr>
        <p:txBody>
          <a:bodyPr wrap="square" rtlCol="0">
            <a:spAutoFit/>
          </a:bodyPr>
          <a:lstStyle/>
          <a:p>
            <a:r>
              <a:rPr lang="fi-FI" sz="1600" dirty="0"/>
              <a:t>’</a:t>
            </a:r>
            <a:r>
              <a:rPr lang="fi-FI" sz="1600" dirty="0" err="1"/>
              <a:t>Integration</a:t>
            </a:r>
            <a:r>
              <a:rPr lang="fi-FI" sz="1600" dirty="0"/>
              <a:t>’</a:t>
            </a:r>
          </a:p>
          <a:p>
            <a:r>
              <a:rPr lang="fi-FI" sz="1600" dirty="0" err="1"/>
              <a:t>reasonable</a:t>
            </a:r>
            <a:r>
              <a:rPr lang="fi-FI" sz="1600" dirty="0"/>
              <a:t> </a:t>
            </a:r>
            <a:r>
              <a:rPr lang="fi-FI" sz="1600" dirty="0" err="1"/>
              <a:t>accomodation</a:t>
            </a:r>
            <a:endParaRPr lang="fi-FI" sz="1600" dirty="0"/>
          </a:p>
        </p:txBody>
      </p:sp>
      <p:sp>
        <p:nvSpPr>
          <p:cNvPr id="3" name="Nuoli: Oikea 2">
            <a:extLst>
              <a:ext uri="{FF2B5EF4-FFF2-40B4-BE49-F238E27FC236}">
                <a16:creationId xmlns:a16="http://schemas.microsoft.com/office/drawing/2014/main" id="{AA390A75-3896-4F69-B16C-9CA3222FE6F2}"/>
              </a:ext>
            </a:extLst>
          </p:cNvPr>
          <p:cNvSpPr/>
          <p:nvPr/>
        </p:nvSpPr>
        <p:spPr>
          <a:xfrm rot="17909211">
            <a:off x="6696671" y="1828043"/>
            <a:ext cx="1256355" cy="304599"/>
          </a:xfrm>
          <a:prstGeom prst="rightArrow">
            <a:avLst>
              <a:gd name="adj1" fmla="val 50000"/>
              <a:gd name="adj2" fmla="val 5051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8" name="Nuoli: Oikea 27">
            <a:extLst>
              <a:ext uri="{FF2B5EF4-FFF2-40B4-BE49-F238E27FC236}">
                <a16:creationId xmlns:a16="http://schemas.microsoft.com/office/drawing/2014/main" id="{D52647D4-0111-4537-8391-D2534895090F}"/>
              </a:ext>
            </a:extLst>
          </p:cNvPr>
          <p:cNvSpPr/>
          <p:nvPr/>
        </p:nvSpPr>
        <p:spPr>
          <a:xfrm>
            <a:off x="7131444" y="2901646"/>
            <a:ext cx="386808" cy="152396"/>
          </a:xfrm>
          <a:prstGeom prst="rightArrow">
            <a:avLst>
              <a:gd name="adj1" fmla="val 50000"/>
              <a:gd name="adj2" fmla="val 5051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29" name="Nuoli: Oikea 28">
            <a:extLst>
              <a:ext uri="{FF2B5EF4-FFF2-40B4-BE49-F238E27FC236}">
                <a16:creationId xmlns:a16="http://schemas.microsoft.com/office/drawing/2014/main" id="{ACF7626E-EC52-44FC-AEFE-CD99390B62DF}"/>
              </a:ext>
            </a:extLst>
          </p:cNvPr>
          <p:cNvSpPr/>
          <p:nvPr/>
        </p:nvSpPr>
        <p:spPr>
          <a:xfrm rot="18418038">
            <a:off x="6819886" y="3519934"/>
            <a:ext cx="996904" cy="217476"/>
          </a:xfrm>
          <a:prstGeom prst="rightArrow">
            <a:avLst>
              <a:gd name="adj1" fmla="val 50000"/>
              <a:gd name="adj2" fmla="val 5051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0" name="Nuoli: Oikea 29">
            <a:extLst>
              <a:ext uri="{FF2B5EF4-FFF2-40B4-BE49-F238E27FC236}">
                <a16:creationId xmlns:a16="http://schemas.microsoft.com/office/drawing/2014/main" id="{66668672-DF49-4E3E-968B-8A8538E753A6}"/>
              </a:ext>
            </a:extLst>
          </p:cNvPr>
          <p:cNvSpPr/>
          <p:nvPr/>
        </p:nvSpPr>
        <p:spPr>
          <a:xfrm rot="16200000">
            <a:off x="8498016" y="3185188"/>
            <a:ext cx="524699" cy="394349"/>
          </a:xfrm>
          <a:prstGeom prst="rightArrow">
            <a:avLst>
              <a:gd name="adj1" fmla="val 50000"/>
              <a:gd name="adj2" fmla="val 50510"/>
            </a:avLst>
          </a:prstGeom>
          <a:solidFill>
            <a:srgbClr val="CCFF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1" name="Nuoli: Oikea 30">
            <a:extLst>
              <a:ext uri="{FF2B5EF4-FFF2-40B4-BE49-F238E27FC236}">
                <a16:creationId xmlns:a16="http://schemas.microsoft.com/office/drawing/2014/main" id="{7FCF07C9-7C36-4E01-BECE-53A8F3F93F7D}"/>
              </a:ext>
            </a:extLst>
          </p:cNvPr>
          <p:cNvSpPr/>
          <p:nvPr/>
        </p:nvSpPr>
        <p:spPr>
          <a:xfrm rot="16200000">
            <a:off x="8595885" y="1489582"/>
            <a:ext cx="524699" cy="394349"/>
          </a:xfrm>
          <a:prstGeom prst="rightArrow">
            <a:avLst>
              <a:gd name="adj1" fmla="val 50000"/>
              <a:gd name="adj2" fmla="val 50510"/>
            </a:avLst>
          </a:prstGeom>
          <a:solidFill>
            <a:srgbClr val="CCFF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2" name="Nuoli: Oikea 31">
            <a:extLst>
              <a:ext uri="{FF2B5EF4-FFF2-40B4-BE49-F238E27FC236}">
                <a16:creationId xmlns:a16="http://schemas.microsoft.com/office/drawing/2014/main" id="{E11BA90E-4A23-404D-B26C-B307C5E7B718}"/>
              </a:ext>
            </a:extLst>
          </p:cNvPr>
          <p:cNvSpPr/>
          <p:nvPr/>
        </p:nvSpPr>
        <p:spPr>
          <a:xfrm rot="18418038">
            <a:off x="7092279" y="4862548"/>
            <a:ext cx="602446" cy="152324"/>
          </a:xfrm>
          <a:prstGeom prst="rightArrow">
            <a:avLst>
              <a:gd name="adj1" fmla="val 50000"/>
              <a:gd name="adj2" fmla="val 5051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3" name="Tekstiruutu 32">
            <a:extLst>
              <a:ext uri="{FF2B5EF4-FFF2-40B4-BE49-F238E27FC236}">
                <a16:creationId xmlns:a16="http://schemas.microsoft.com/office/drawing/2014/main" id="{2BB870BA-78E0-454A-BA60-958AB5D32CFA}"/>
              </a:ext>
            </a:extLst>
          </p:cNvPr>
          <p:cNvSpPr txBox="1"/>
          <p:nvPr/>
        </p:nvSpPr>
        <p:spPr>
          <a:xfrm>
            <a:off x="488240" y="395059"/>
            <a:ext cx="6793455" cy="338554"/>
          </a:xfrm>
          <a:prstGeom prst="rect">
            <a:avLst/>
          </a:prstGeom>
          <a:solidFill>
            <a:schemeClr val="accent2">
              <a:lumMod val="60000"/>
              <a:lumOff val="40000"/>
            </a:schemeClr>
          </a:solidFill>
          <a:ln>
            <a:solidFill>
              <a:schemeClr val="tx2">
                <a:lumMod val="60000"/>
                <a:lumOff val="40000"/>
              </a:schemeClr>
            </a:solidFill>
          </a:ln>
        </p:spPr>
        <p:txBody>
          <a:bodyPr wrap="square" rtlCol="0">
            <a:spAutoFit/>
          </a:bodyPr>
          <a:lstStyle/>
          <a:p>
            <a:r>
              <a:rPr lang="fi-FI" sz="1600" dirty="0"/>
              <a:t>Labour market and </a:t>
            </a:r>
            <a:r>
              <a:rPr lang="fi-FI" sz="1600" dirty="0" err="1"/>
              <a:t>paid</a:t>
            </a:r>
            <a:r>
              <a:rPr lang="fi-FI" sz="1600" dirty="0"/>
              <a:t> </a:t>
            </a:r>
            <a:r>
              <a:rPr lang="fi-FI" sz="1600" dirty="0" err="1"/>
              <a:t>work</a:t>
            </a:r>
            <a:endParaRPr lang="fi-FI" dirty="0"/>
          </a:p>
        </p:txBody>
      </p:sp>
      <p:sp>
        <p:nvSpPr>
          <p:cNvPr id="5" name="Nuoli: Oikea 4">
            <a:extLst>
              <a:ext uri="{FF2B5EF4-FFF2-40B4-BE49-F238E27FC236}">
                <a16:creationId xmlns:a16="http://schemas.microsoft.com/office/drawing/2014/main" id="{053BFBA6-09D7-4AF3-B86E-83DD2344FAE6}"/>
              </a:ext>
            </a:extLst>
          </p:cNvPr>
          <p:cNvSpPr/>
          <p:nvPr/>
        </p:nvSpPr>
        <p:spPr>
          <a:xfrm rot="16200000">
            <a:off x="-2152862" y="2917358"/>
            <a:ext cx="5122383" cy="627152"/>
          </a:xfrm>
          <a:prstGeom prst="rightArrow">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34" name="Tekstiruutu 33">
            <a:extLst>
              <a:ext uri="{FF2B5EF4-FFF2-40B4-BE49-F238E27FC236}">
                <a16:creationId xmlns:a16="http://schemas.microsoft.com/office/drawing/2014/main" id="{545F84E5-A49F-480E-9B06-3F06B9F347C9}"/>
              </a:ext>
            </a:extLst>
          </p:cNvPr>
          <p:cNvSpPr txBox="1"/>
          <p:nvPr/>
        </p:nvSpPr>
        <p:spPr>
          <a:xfrm>
            <a:off x="4578304" y="303676"/>
            <a:ext cx="2721135" cy="584775"/>
          </a:xfrm>
          <a:prstGeom prst="rect">
            <a:avLst/>
          </a:prstGeom>
          <a:solidFill>
            <a:srgbClr val="CCFFFF"/>
          </a:solidFill>
          <a:ln>
            <a:solidFill>
              <a:schemeClr val="tx2">
                <a:lumMod val="60000"/>
                <a:lumOff val="40000"/>
              </a:schemeClr>
            </a:solidFill>
          </a:ln>
        </p:spPr>
        <p:txBody>
          <a:bodyPr wrap="square" rtlCol="0">
            <a:spAutoFit/>
          </a:bodyPr>
          <a:lstStyle/>
          <a:p>
            <a:r>
              <a:rPr lang="fi-FI" sz="1600" dirty="0" err="1"/>
              <a:t>reasonable</a:t>
            </a:r>
            <a:r>
              <a:rPr lang="fi-FI" sz="1600" dirty="0"/>
              <a:t> </a:t>
            </a:r>
            <a:r>
              <a:rPr lang="fi-FI" sz="1600" dirty="0" err="1"/>
              <a:t>accomodation</a:t>
            </a:r>
            <a:endParaRPr lang="fi-FI" sz="1600" dirty="0"/>
          </a:p>
          <a:p>
            <a:r>
              <a:rPr lang="fi-FI" sz="1600" dirty="0" err="1"/>
              <a:t>Quota</a:t>
            </a:r>
            <a:r>
              <a:rPr lang="fi-FI" sz="1600" dirty="0"/>
              <a:t>, etc.</a:t>
            </a:r>
          </a:p>
        </p:txBody>
      </p:sp>
    </p:spTree>
    <p:extLst>
      <p:ext uri="{BB962C8B-B14F-4D97-AF65-F5344CB8AC3E}">
        <p14:creationId xmlns:p14="http://schemas.microsoft.com/office/powerpoint/2010/main" val="2172285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Shortly</a:t>
            </a:r>
            <a:r>
              <a:rPr lang="fi-FI" dirty="0"/>
              <a:t> </a:t>
            </a:r>
            <a:r>
              <a:rPr lang="fi-FI" dirty="0" err="1"/>
              <a:t>about</a:t>
            </a:r>
            <a:r>
              <a:rPr lang="fi-FI" dirty="0"/>
              <a:t> </a:t>
            </a:r>
            <a:r>
              <a:rPr lang="fi-FI" dirty="0" err="1"/>
              <a:t>Vamlas</a:t>
            </a:r>
            <a:r>
              <a:rPr lang="fi-FI" dirty="0"/>
              <a:t>	</a:t>
            </a:r>
          </a:p>
        </p:txBody>
      </p:sp>
      <p:sp>
        <p:nvSpPr>
          <p:cNvPr id="3" name="Sisällön paikkamerkki 2"/>
          <p:cNvSpPr>
            <a:spLocks noGrp="1"/>
          </p:cNvSpPr>
          <p:nvPr>
            <p:ph idx="1"/>
          </p:nvPr>
        </p:nvSpPr>
        <p:spPr>
          <a:xfrm>
            <a:off x="457200" y="1301937"/>
            <a:ext cx="6059016" cy="4525963"/>
          </a:xfrm>
        </p:spPr>
        <p:txBody>
          <a:bodyPr>
            <a:noAutofit/>
          </a:bodyPr>
          <a:lstStyle/>
          <a:p>
            <a:r>
              <a:rPr lang="fi-FI" sz="2400" dirty="0" err="1"/>
              <a:t>Supporting</a:t>
            </a:r>
            <a:r>
              <a:rPr lang="fi-FI" sz="2400" dirty="0"/>
              <a:t> Foundation for </a:t>
            </a:r>
            <a:r>
              <a:rPr lang="fi-FI" sz="2400" dirty="0" err="1"/>
              <a:t>youth</a:t>
            </a:r>
            <a:r>
              <a:rPr lang="fi-FI" sz="2400" dirty="0"/>
              <a:t> and </a:t>
            </a:r>
            <a:r>
              <a:rPr lang="fi-FI" sz="2400" dirty="0" err="1"/>
              <a:t>children</a:t>
            </a:r>
            <a:r>
              <a:rPr lang="fi-FI" sz="2400" dirty="0"/>
              <a:t> with </a:t>
            </a:r>
            <a:r>
              <a:rPr lang="fi-FI" sz="2400" dirty="0" err="1"/>
              <a:t>disabilities</a:t>
            </a:r>
            <a:r>
              <a:rPr lang="fi-FI" sz="2400" dirty="0"/>
              <a:t> </a:t>
            </a:r>
          </a:p>
          <a:p>
            <a:r>
              <a:rPr lang="fi-FI" sz="2400" dirty="0" err="1"/>
              <a:t>Founded</a:t>
            </a:r>
            <a:r>
              <a:rPr lang="fi-FI" sz="2400" dirty="0"/>
              <a:t> in 1889 to </a:t>
            </a:r>
            <a:r>
              <a:rPr lang="fi-FI" sz="2400" dirty="0" err="1"/>
              <a:t>promote</a:t>
            </a:r>
            <a:r>
              <a:rPr lang="fi-FI" sz="2400" dirty="0"/>
              <a:t> </a:t>
            </a:r>
            <a:r>
              <a:rPr lang="fi-FI" sz="2400" dirty="0" err="1"/>
              <a:t>education</a:t>
            </a:r>
            <a:r>
              <a:rPr lang="fi-FI" sz="2400" dirty="0"/>
              <a:t> and </a:t>
            </a:r>
            <a:r>
              <a:rPr lang="fi-FI" sz="2400" dirty="0" err="1"/>
              <a:t>employment</a:t>
            </a:r>
            <a:r>
              <a:rPr lang="fi-FI" sz="2400" dirty="0"/>
              <a:t> of </a:t>
            </a:r>
            <a:r>
              <a:rPr lang="fi-FI" sz="2400" dirty="0" err="1"/>
              <a:t>children</a:t>
            </a:r>
            <a:r>
              <a:rPr lang="fi-FI" sz="2400" dirty="0"/>
              <a:t> and </a:t>
            </a:r>
            <a:r>
              <a:rPr lang="fi-FI" sz="2400" dirty="0" err="1"/>
              <a:t>youth</a:t>
            </a:r>
            <a:r>
              <a:rPr lang="fi-FI" sz="2400" dirty="0"/>
              <a:t> with </a:t>
            </a:r>
            <a:r>
              <a:rPr lang="fi-FI" sz="2400" dirty="0" err="1"/>
              <a:t>disabilities</a:t>
            </a:r>
            <a:endParaRPr lang="fi-FI" sz="2400" dirty="0"/>
          </a:p>
          <a:p>
            <a:r>
              <a:rPr lang="fi-FI" sz="2400" dirty="0" err="1"/>
              <a:t>Today</a:t>
            </a:r>
            <a:r>
              <a:rPr lang="fi-FI" sz="2400" dirty="0"/>
              <a:t> </a:t>
            </a:r>
            <a:r>
              <a:rPr lang="fi-FI" sz="2400" dirty="0" err="1"/>
              <a:t>Vamlas</a:t>
            </a:r>
            <a:r>
              <a:rPr lang="fi-FI" sz="2400" dirty="0"/>
              <a:t> </a:t>
            </a:r>
            <a:r>
              <a:rPr lang="fi-FI" sz="2400" dirty="0" err="1"/>
              <a:t>provides</a:t>
            </a:r>
            <a:r>
              <a:rPr lang="fi-FI" sz="2400" dirty="0"/>
              <a:t> </a:t>
            </a:r>
            <a:r>
              <a:rPr lang="fi-FI" sz="2400" dirty="0" err="1"/>
              <a:t>expert</a:t>
            </a:r>
            <a:r>
              <a:rPr lang="fi-FI" sz="2400" dirty="0"/>
              <a:t> </a:t>
            </a:r>
            <a:r>
              <a:rPr lang="fi-FI" sz="2400" dirty="0" err="1"/>
              <a:t>services</a:t>
            </a:r>
            <a:r>
              <a:rPr lang="fi-FI" sz="2400" dirty="0"/>
              <a:t>, </a:t>
            </a:r>
            <a:r>
              <a:rPr lang="fi-FI" sz="2400" dirty="0" err="1"/>
              <a:t>training</a:t>
            </a:r>
            <a:r>
              <a:rPr lang="fi-FI" sz="2400" dirty="0"/>
              <a:t> and </a:t>
            </a:r>
            <a:r>
              <a:rPr lang="fi-FI" sz="2400" dirty="0" err="1"/>
              <a:t>projects</a:t>
            </a:r>
            <a:r>
              <a:rPr lang="fi-FI" sz="2400" dirty="0"/>
              <a:t> (</a:t>
            </a:r>
            <a:r>
              <a:rPr lang="fi-FI" sz="2400" dirty="0" err="1"/>
              <a:t>employment</a:t>
            </a:r>
            <a:r>
              <a:rPr lang="fi-FI" sz="2400" dirty="0"/>
              <a:t>, </a:t>
            </a:r>
            <a:r>
              <a:rPr lang="fi-FI" sz="2400" dirty="0" err="1"/>
              <a:t>services</a:t>
            </a:r>
            <a:r>
              <a:rPr lang="fi-FI" sz="2400" dirty="0"/>
              <a:t>, </a:t>
            </a:r>
            <a:r>
              <a:rPr lang="fi-FI" sz="2400" dirty="0" err="1"/>
              <a:t>participation</a:t>
            </a:r>
            <a:r>
              <a:rPr lang="fi-FI" sz="2400" dirty="0"/>
              <a:t>)</a:t>
            </a:r>
          </a:p>
          <a:p>
            <a:r>
              <a:rPr lang="fi-FI" sz="2400" dirty="0" err="1"/>
              <a:t>Housing</a:t>
            </a:r>
            <a:r>
              <a:rPr lang="fi-FI" sz="2400" dirty="0"/>
              <a:t> </a:t>
            </a:r>
            <a:r>
              <a:rPr lang="fi-FI" sz="2400" dirty="0" err="1"/>
              <a:t>services</a:t>
            </a:r>
            <a:r>
              <a:rPr lang="fi-FI" sz="2400" dirty="0"/>
              <a:t> for </a:t>
            </a:r>
            <a:r>
              <a:rPr lang="fi-FI" sz="2400" dirty="0" err="1"/>
              <a:t>students</a:t>
            </a:r>
            <a:r>
              <a:rPr lang="fi-FI" sz="2400" dirty="0"/>
              <a:t> in Helsinki, Lauttasaari (</a:t>
            </a:r>
            <a:r>
              <a:rPr lang="fi-FI" sz="2400" dirty="0" err="1"/>
              <a:t>Hoas</a:t>
            </a:r>
            <a:r>
              <a:rPr lang="fi-FI" sz="2400" dirty="0"/>
              <a:t>)</a:t>
            </a:r>
          </a:p>
          <a:p>
            <a:r>
              <a:rPr lang="fi-FI" sz="2400" dirty="0" err="1"/>
              <a:t>Staff</a:t>
            </a:r>
            <a:r>
              <a:rPr lang="fi-FI" sz="2400" dirty="0"/>
              <a:t> </a:t>
            </a:r>
            <a:r>
              <a:rPr lang="fi-FI" sz="2400" dirty="0" err="1"/>
              <a:t>total</a:t>
            </a:r>
            <a:r>
              <a:rPr lang="fi-FI" sz="2400" dirty="0"/>
              <a:t> of 27 </a:t>
            </a:r>
            <a:r>
              <a:rPr lang="fi-FI" sz="2400" dirty="0" err="1"/>
              <a:t>people</a:t>
            </a:r>
            <a:endParaRPr lang="fi-FI" sz="2400" dirty="0"/>
          </a:p>
          <a:p>
            <a:r>
              <a:rPr lang="fi-FI" sz="2400" dirty="0">
                <a:hlinkClick r:id="rId2"/>
              </a:rPr>
              <a:t>www.vamlas.fi</a:t>
            </a:r>
            <a:endParaRPr lang="fi-FI" sz="2400" dirty="0"/>
          </a:p>
          <a:p>
            <a:pPr marL="19050" indent="0">
              <a:buNone/>
            </a:pPr>
            <a:endParaRPr lang="fi-FI" sz="2400" dirty="0"/>
          </a:p>
        </p:txBody>
      </p:sp>
      <p:pic>
        <p:nvPicPr>
          <p:cNvPr id="4" name="Picture 2">
            <a:extLst>
              <a:ext uri="{FF2B5EF4-FFF2-40B4-BE49-F238E27FC236}">
                <a16:creationId xmlns:a16="http://schemas.microsoft.com/office/drawing/2014/main" id="{14BE5E27-0171-4DFC-B554-D1BDB8933B4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7894" b="6367"/>
          <a:stretch/>
        </p:blipFill>
        <p:spPr bwMode="auto">
          <a:xfrm rot="999392">
            <a:off x="6584470" y="2679980"/>
            <a:ext cx="2201826" cy="1769878"/>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Kuva 5">
            <a:extLst>
              <a:ext uri="{FF2B5EF4-FFF2-40B4-BE49-F238E27FC236}">
                <a16:creationId xmlns:a16="http://schemas.microsoft.com/office/drawing/2014/main" id="{575E0665-D8AD-4196-9FD1-8619895546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396328">
            <a:off x="6367719" y="904328"/>
            <a:ext cx="2577427" cy="1718284"/>
          </a:xfrm>
          <a:prstGeom prst="rect">
            <a:avLst/>
          </a:prstGeom>
          <a:ln>
            <a:noFill/>
          </a:ln>
          <a:effectLst>
            <a:softEdge rad="127000"/>
          </a:effectLst>
        </p:spPr>
      </p:pic>
      <p:pic>
        <p:nvPicPr>
          <p:cNvPr id="8" name="Kuva 7">
            <a:extLst>
              <a:ext uri="{FF2B5EF4-FFF2-40B4-BE49-F238E27FC236}">
                <a16:creationId xmlns:a16="http://schemas.microsoft.com/office/drawing/2014/main" id="{6A9D1496-198D-4BAB-BDD9-4FD0E38B8FB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0819" y="4483523"/>
            <a:ext cx="2316291" cy="1544948"/>
          </a:xfrm>
          <a:prstGeom prst="rect">
            <a:avLst/>
          </a:prstGeom>
          <a:ln>
            <a:noFill/>
          </a:ln>
          <a:effectLst>
            <a:softEdge rad="63500"/>
          </a:effectLst>
        </p:spPr>
      </p:pic>
    </p:spTree>
    <p:extLst>
      <p:ext uri="{BB962C8B-B14F-4D97-AF65-F5344CB8AC3E}">
        <p14:creationId xmlns:p14="http://schemas.microsoft.com/office/powerpoint/2010/main" val="15944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Kaareva yhdysviiva 8"/>
          <p:cNvCxnSpPr/>
          <p:nvPr/>
        </p:nvCxnSpPr>
        <p:spPr>
          <a:xfrm flipV="1">
            <a:off x="1523083" y="2732872"/>
            <a:ext cx="5684704" cy="883816"/>
          </a:xfrm>
          <a:prstGeom prst="curvedConnector3">
            <a:avLst>
              <a:gd name="adj1" fmla="val 50000"/>
            </a:avLst>
          </a:prstGeom>
          <a:ln w="76200">
            <a:solidFill>
              <a:schemeClr val="accent5">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 name="Kaareva yhdysviiva 13"/>
          <p:cNvCxnSpPr/>
          <p:nvPr/>
        </p:nvCxnSpPr>
        <p:spPr>
          <a:xfrm>
            <a:off x="1523083" y="3810861"/>
            <a:ext cx="5684704" cy="1045513"/>
          </a:xfrm>
          <a:prstGeom prst="curvedConnector3">
            <a:avLst/>
          </a:prstGeom>
          <a:ln w="76200">
            <a:solidFill>
              <a:srgbClr val="7030A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p:nvCxnSpPr>
        <p:spPr>
          <a:xfrm>
            <a:off x="2605490" y="2468467"/>
            <a:ext cx="8263" cy="2776251"/>
          </a:xfrm>
          <a:prstGeom prst="line">
            <a:avLst/>
          </a:prstGeom>
          <a:ln>
            <a:solidFill>
              <a:schemeClr val="accent2">
                <a:lumMod val="75000"/>
              </a:schemeClr>
            </a:solidFill>
            <a:prstDash val="sysDash"/>
          </a:ln>
        </p:spPr>
        <p:style>
          <a:lnRef idx="2">
            <a:schemeClr val="dk1"/>
          </a:lnRef>
          <a:fillRef idx="0">
            <a:schemeClr val="dk1"/>
          </a:fillRef>
          <a:effectRef idx="1">
            <a:schemeClr val="dk1"/>
          </a:effectRef>
          <a:fontRef idx="minor">
            <a:schemeClr val="tx1"/>
          </a:fontRef>
        </p:style>
      </p:cxnSp>
      <p:cxnSp>
        <p:nvCxnSpPr>
          <p:cNvPr id="19" name="Suora yhdysviiva 18"/>
          <p:cNvCxnSpPr/>
          <p:nvPr/>
        </p:nvCxnSpPr>
        <p:spPr>
          <a:xfrm flipH="1">
            <a:off x="3055803" y="2468467"/>
            <a:ext cx="16525" cy="2776251"/>
          </a:xfrm>
          <a:prstGeom prst="line">
            <a:avLst/>
          </a:prstGeom>
          <a:ln>
            <a:solidFill>
              <a:schemeClr val="accent2">
                <a:lumMod val="75000"/>
              </a:schemeClr>
            </a:solidFill>
            <a:prstDash val="sysDash"/>
          </a:ln>
        </p:spPr>
        <p:style>
          <a:lnRef idx="2">
            <a:schemeClr val="dk1"/>
          </a:lnRef>
          <a:fillRef idx="0">
            <a:schemeClr val="dk1"/>
          </a:fillRef>
          <a:effectRef idx="1">
            <a:schemeClr val="dk1"/>
          </a:effectRef>
          <a:fontRef idx="minor">
            <a:schemeClr val="tx1"/>
          </a:fontRef>
        </p:style>
      </p:cxnSp>
      <p:cxnSp>
        <p:nvCxnSpPr>
          <p:cNvPr id="21" name="Suora yhdysviiva 20"/>
          <p:cNvCxnSpPr/>
          <p:nvPr/>
        </p:nvCxnSpPr>
        <p:spPr>
          <a:xfrm>
            <a:off x="4043191" y="2468467"/>
            <a:ext cx="0" cy="2776251"/>
          </a:xfrm>
          <a:prstGeom prst="line">
            <a:avLst/>
          </a:prstGeom>
          <a:ln>
            <a:solidFill>
              <a:schemeClr val="accent2">
                <a:lumMod val="75000"/>
              </a:schemeClr>
            </a:solidFill>
            <a:prstDash val="sysDash"/>
          </a:ln>
        </p:spPr>
        <p:style>
          <a:lnRef idx="2">
            <a:schemeClr val="dk1"/>
          </a:lnRef>
          <a:fillRef idx="0">
            <a:schemeClr val="dk1"/>
          </a:fillRef>
          <a:effectRef idx="1">
            <a:schemeClr val="dk1"/>
          </a:effectRef>
          <a:fontRef idx="minor">
            <a:schemeClr val="tx1"/>
          </a:fontRef>
        </p:style>
      </p:cxnSp>
      <p:cxnSp>
        <p:nvCxnSpPr>
          <p:cNvPr id="23" name="Suora yhdysviiva 22"/>
          <p:cNvCxnSpPr/>
          <p:nvPr/>
        </p:nvCxnSpPr>
        <p:spPr>
          <a:xfrm>
            <a:off x="5224750" y="2443679"/>
            <a:ext cx="0" cy="2776251"/>
          </a:xfrm>
          <a:prstGeom prst="line">
            <a:avLst/>
          </a:prstGeom>
          <a:ln>
            <a:solidFill>
              <a:schemeClr val="accent2">
                <a:lumMod val="75000"/>
              </a:schemeClr>
            </a:solidFill>
            <a:prstDash val="sysDash"/>
          </a:ln>
        </p:spPr>
        <p:style>
          <a:lnRef idx="2">
            <a:schemeClr val="dk1"/>
          </a:lnRef>
          <a:fillRef idx="0">
            <a:schemeClr val="dk1"/>
          </a:fillRef>
          <a:effectRef idx="1">
            <a:schemeClr val="dk1"/>
          </a:effectRef>
          <a:fontRef idx="minor">
            <a:schemeClr val="tx1"/>
          </a:fontRef>
        </p:style>
      </p:cxnSp>
      <p:sp>
        <p:nvSpPr>
          <p:cNvPr id="27" name="Pyöristetty suorakulmio 26"/>
          <p:cNvSpPr/>
          <p:nvPr/>
        </p:nvSpPr>
        <p:spPr>
          <a:xfrm>
            <a:off x="1163658" y="2038810"/>
            <a:ext cx="1363337" cy="499889"/>
          </a:xfrm>
          <a:prstGeom prst="round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685766">
              <a:defRPr/>
            </a:pPr>
            <a:r>
              <a:rPr lang="fi-FI" sz="1350" kern="0" dirty="0" err="1">
                <a:solidFill>
                  <a:prstClr val="white"/>
                </a:solidFill>
                <a:latin typeface="Calibri" panose="020F0502020204030204"/>
              </a:rPr>
              <a:t>Early</a:t>
            </a:r>
            <a:r>
              <a:rPr lang="fi-FI" sz="1350" kern="0" dirty="0">
                <a:solidFill>
                  <a:prstClr val="white"/>
                </a:solidFill>
                <a:latin typeface="Calibri" panose="020F0502020204030204"/>
              </a:rPr>
              <a:t> </a:t>
            </a:r>
            <a:r>
              <a:rPr lang="fi-FI" sz="1350" kern="0" dirty="0" err="1">
                <a:solidFill>
                  <a:prstClr val="white"/>
                </a:solidFill>
                <a:latin typeface="Calibri" panose="020F0502020204030204"/>
              </a:rPr>
              <a:t>childhood</a:t>
            </a:r>
            <a:r>
              <a:rPr lang="fi-FI" sz="1350" kern="0" dirty="0">
                <a:solidFill>
                  <a:prstClr val="white"/>
                </a:solidFill>
                <a:latin typeface="Calibri" panose="020F0502020204030204"/>
              </a:rPr>
              <a:t> </a:t>
            </a:r>
            <a:r>
              <a:rPr lang="fi-FI" sz="1350" kern="0" dirty="0" err="1">
                <a:solidFill>
                  <a:prstClr val="white"/>
                </a:solidFill>
                <a:latin typeface="Calibri" panose="020F0502020204030204"/>
              </a:rPr>
              <a:t>care</a:t>
            </a:r>
            <a:endParaRPr lang="fi-FI" sz="1350" kern="0" dirty="0">
              <a:solidFill>
                <a:prstClr val="white"/>
              </a:solidFill>
              <a:latin typeface="Calibri" panose="020F0502020204030204"/>
            </a:endParaRPr>
          </a:p>
        </p:txBody>
      </p:sp>
      <p:sp>
        <p:nvSpPr>
          <p:cNvPr id="29" name="Pyöristetty suorakulmio 28"/>
          <p:cNvSpPr/>
          <p:nvPr/>
        </p:nvSpPr>
        <p:spPr>
          <a:xfrm>
            <a:off x="2613753" y="2030546"/>
            <a:ext cx="1429439" cy="508153"/>
          </a:xfrm>
          <a:prstGeom prst="round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685766">
              <a:defRPr/>
            </a:pPr>
            <a:r>
              <a:rPr lang="fi-FI" sz="1350" kern="0" dirty="0" err="1">
                <a:solidFill>
                  <a:prstClr val="white"/>
                </a:solidFill>
                <a:latin typeface="Calibri" panose="020F0502020204030204"/>
              </a:rPr>
              <a:t>Pre</a:t>
            </a:r>
            <a:r>
              <a:rPr lang="fi-FI" sz="1350" kern="0" dirty="0">
                <a:solidFill>
                  <a:prstClr val="white"/>
                </a:solidFill>
                <a:latin typeface="Calibri" panose="020F0502020204030204"/>
              </a:rPr>
              <a:t> </a:t>
            </a:r>
            <a:r>
              <a:rPr lang="fi-FI" sz="1350" kern="0" dirty="0" err="1">
                <a:solidFill>
                  <a:prstClr val="white"/>
                </a:solidFill>
                <a:latin typeface="Calibri" panose="020F0502020204030204"/>
              </a:rPr>
              <a:t>school</a:t>
            </a:r>
            <a:r>
              <a:rPr lang="fi-FI" sz="1350" kern="0" dirty="0">
                <a:solidFill>
                  <a:prstClr val="white"/>
                </a:solidFill>
                <a:latin typeface="Calibri" panose="020F0502020204030204"/>
              </a:rPr>
              <a:t> and </a:t>
            </a:r>
            <a:r>
              <a:rPr lang="fi-FI" sz="1350" kern="0" dirty="0" err="1">
                <a:solidFill>
                  <a:prstClr val="white"/>
                </a:solidFill>
                <a:latin typeface="Calibri" panose="020F0502020204030204"/>
              </a:rPr>
              <a:t>basic</a:t>
            </a:r>
            <a:r>
              <a:rPr lang="fi-FI" sz="1350" kern="0" dirty="0">
                <a:solidFill>
                  <a:prstClr val="white"/>
                </a:solidFill>
                <a:latin typeface="Calibri" panose="020F0502020204030204"/>
              </a:rPr>
              <a:t> </a:t>
            </a:r>
            <a:r>
              <a:rPr lang="fi-FI" sz="1350" kern="0" dirty="0" err="1">
                <a:solidFill>
                  <a:prstClr val="white"/>
                </a:solidFill>
                <a:latin typeface="Calibri" panose="020F0502020204030204"/>
              </a:rPr>
              <a:t>education</a:t>
            </a:r>
            <a:endParaRPr lang="fi-FI" sz="1350" kern="0" dirty="0">
              <a:solidFill>
                <a:prstClr val="white"/>
              </a:solidFill>
              <a:latin typeface="Calibri" panose="020F0502020204030204"/>
            </a:endParaRPr>
          </a:p>
        </p:txBody>
      </p:sp>
      <p:sp>
        <p:nvSpPr>
          <p:cNvPr id="30" name="Pyöristetty suorakulmio 29"/>
          <p:cNvSpPr/>
          <p:nvPr/>
        </p:nvSpPr>
        <p:spPr>
          <a:xfrm>
            <a:off x="4129950" y="2047073"/>
            <a:ext cx="1016306" cy="491627"/>
          </a:xfrm>
          <a:prstGeom prst="round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685766">
              <a:defRPr/>
            </a:pPr>
            <a:r>
              <a:rPr lang="fi-FI" sz="1350" kern="0" dirty="0">
                <a:solidFill>
                  <a:prstClr val="white"/>
                </a:solidFill>
                <a:latin typeface="Calibri" panose="020F0502020204030204"/>
              </a:rPr>
              <a:t>2nd </a:t>
            </a:r>
            <a:r>
              <a:rPr lang="fi-FI" sz="1350" kern="0" dirty="0" err="1">
                <a:solidFill>
                  <a:prstClr val="white"/>
                </a:solidFill>
                <a:latin typeface="Calibri" panose="020F0502020204030204"/>
              </a:rPr>
              <a:t>education</a:t>
            </a:r>
            <a:endParaRPr lang="fi-FI" sz="1350" kern="0" dirty="0">
              <a:solidFill>
                <a:prstClr val="white"/>
              </a:solidFill>
              <a:latin typeface="Calibri" panose="020F0502020204030204"/>
            </a:endParaRPr>
          </a:p>
        </p:txBody>
      </p:sp>
      <p:sp>
        <p:nvSpPr>
          <p:cNvPr id="31" name="Pyöristetty suorakulmio 30"/>
          <p:cNvSpPr/>
          <p:nvPr/>
        </p:nvSpPr>
        <p:spPr>
          <a:xfrm>
            <a:off x="5851332" y="2063598"/>
            <a:ext cx="1806768" cy="404869"/>
          </a:xfrm>
          <a:prstGeom prst="round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685766">
              <a:defRPr/>
            </a:pPr>
            <a:r>
              <a:rPr lang="fi-FI" sz="1350" kern="0" dirty="0" err="1">
                <a:solidFill>
                  <a:prstClr val="white"/>
                </a:solidFill>
                <a:latin typeface="Calibri" panose="020F0502020204030204"/>
              </a:rPr>
              <a:t>Working</a:t>
            </a:r>
            <a:r>
              <a:rPr lang="fi-FI" sz="1350" kern="0" dirty="0">
                <a:solidFill>
                  <a:prstClr val="white"/>
                </a:solidFill>
                <a:latin typeface="Calibri" panose="020F0502020204030204"/>
              </a:rPr>
              <a:t> life</a:t>
            </a:r>
          </a:p>
        </p:txBody>
      </p:sp>
      <p:sp>
        <p:nvSpPr>
          <p:cNvPr id="32" name="Kuvaselitepilvi 31"/>
          <p:cNvSpPr/>
          <p:nvPr/>
        </p:nvSpPr>
        <p:spPr>
          <a:xfrm>
            <a:off x="6654191" y="3199358"/>
            <a:ext cx="1806768" cy="1293314"/>
          </a:xfrm>
          <a:prstGeom prst="cloudCallout">
            <a:avLst/>
          </a:prstGeom>
          <a:solidFill>
            <a:schemeClr val="accent6">
              <a:lumMod val="50000"/>
            </a:schemeClr>
          </a:solidFill>
          <a:ln>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685766">
              <a:defRPr/>
            </a:pPr>
            <a:r>
              <a:rPr lang="fi-FI" sz="1350" kern="0" dirty="0" err="1">
                <a:solidFill>
                  <a:prstClr val="white"/>
                </a:solidFill>
                <a:latin typeface="Calibri" panose="020F0502020204030204"/>
              </a:rPr>
              <a:t>Special</a:t>
            </a:r>
            <a:r>
              <a:rPr lang="fi-FI" sz="1350" kern="0" dirty="0">
                <a:solidFill>
                  <a:prstClr val="white"/>
                </a:solidFill>
                <a:latin typeface="Calibri" panose="020F0502020204030204"/>
              </a:rPr>
              <a:t> </a:t>
            </a:r>
            <a:r>
              <a:rPr lang="fi-FI" sz="1350" kern="0" dirty="0" err="1">
                <a:solidFill>
                  <a:prstClr val="white"/>
                </a:solidFill>
                <a:latin typeface="Calibri" panose="020F0502020204030204"/>
              </a:rPr>
              <a:t>Employment</a:t>
            </a:r>
            <a:endParaRPr lang="fi-FI" sz="1350" kern="0" dirty="0">
              <a:solidFill>
                <a:prstClr val="white"/>
              </a:solidFill>
              <a:latin typeface="Calibri" panose="020F0502020204030204"/>
            </a:endParaRPr>
          </a:p>
        </p:txBody>
      </p:sp>
      <p:sp>
        <p:nvSpPr>
          <p:cNvPr id="33" name="Kaari 32"/>
          <p:cNvSpPr/>
          <p:nvPr/>
        </p:nvSpPr>
        <p:spPr>
          <a:xfrm>
            <a:off x="6174954" y="2947413"/>
            <a:ext cx="206567" cy="1726895"/>
          </a:xfrm>
          <a:prstGeom prst="arc">
            <a:avLst>
              <a:gd name="adj1" fmla="val 16200000"/>
              <a:gd name="adj2" fmla="val 5258450"/>
            </a:avLst>
          </a:prstGeom>
          <a:ln w="38100">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defTabSz="685766">
              <a:defRPr/>
            </a:pPr>
            <a:endParaRPr lang="fi-FI" sz="1350" kern="0">
              <a:solidFill>
                <a:sysClr val="windowText" lastClr="000000"/>
              </a:solidFill>
              <a:latin typeface="Calibri" panose="020F0502020204030204"/>
            </a:endParaRPr>
          </a:p>
        </p:txBody>
      </p:sp>
      <p:sp>
        <p:nvSpPr>
          <p:cNvPr id="34" name="Kaari 33"/>
          <p:cNvSpPr/>
          <p:nvPr/>
        </p:nvSpPr>
        <p:spPr>
          <a:xfrm>
            <a:off x="5851332" y="2947413"/>
            <a:ext cx="206567" cy="1726895"/>
          </a:xfrm>
          <a:prstGeom prst="arc">
            <a:avLst>
              <a:gd name="adj1" fmla="val 16200000"/>
              <a:gd name="adj2" fmla="val 5258450"/>
            </a:avLst>
          </a:prstGeom>
          <a:ln w="38100">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defTabSz="685766">
              <a:defRPr/>
            </a:pPr>
            <a:endParaRPr lang="fi-FI" sz="1350" kern="0">
              <a:solidFill>
                <a:sysClr val="windowText" lastClr="000000"/>
              </a:solidFill>
              <a:latin typeface="Calibri" panose="020F0502020204030204"/>
            </a:endParaRPr>
          </a:p>
        </p:txBody>
      </p:sp>
      <p:sp>
        <p:nvSpPr>
          <p:cNvPr id="18" name="Otsikko 1"/>
          <p:cNvSpPr txBox="1">
            <a:spLocks/>
          </p:cNvSpPr>
          <p:nvPr/>
        </p:nvSpPr>
        <p:spPr>
          <a:xfrm>
            <a:off x="584179" y="464708"/>
            <a:ext cx="8107846" cy="867998"/>
          </a:xfrm>
          <a:prstGeom prst="rect">
            <a:avLst/>
          </a:prstGeom>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766">
              <a:defRPr/>
            </a:pPr>
            <a:r>
              <a:rPr lang="fi-FI" sz="3797" b="1" dirty="0">
                <a:solidFill>
                  <a:schemeClr val="tx2"/>
                </a:solidFill>
                <a:latin typeface="Calibri Light" panose="020F0302020204030204"/>
              </a:rPr>
              <a:t>If </a:t>
            </a:r>
            <a:r>
              <a:rPr lang="fi-FI" sz="3797" b="1" dirty="0" err="1">
                <a:solidFill>
                  <a:schemeClr val="tx2"/>
                </a:solidFill>
                <a:latin typeface="Calibri Light" panose="020F0302020204030204"/>
              </a:rPr>
              <a:t>we</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want</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employment</a:t>
            </a:r>
            <a:r>
              <a:rPr lang="fi-FI" sz="3797" b="1" dirty="0">
                <a:solidFill>
                  <a:schemeClr val="tx2"/>
                </a:solidFill>
                <a:latin typeface="Calibri Light" panose="020F0302020204030204"/>
              </a:rPr>
              <a:t> to </a:t>
            </a:r>
            <a:r>
              <a:rPr lang="fi-FI" sz="3797" b="1" dirty="0" err="1">
                <a:solidFill>
                  <a:schemeClr val="tx2"/>
                </a:solidFill>
                <a:latin typeface="Calibri Light" panose="020F0302020204030204"/>
              </a:rPr>
              <a:t>work</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we</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need</a:t>
            </a:r>
            <a:r>
              <a:rPr lang="fi-FI" sz="3797" b="1" dirty="0">
                <a:solidFill>
                  <a:schemeClr val="tx2"/>
                </a:solidFill>
                <a:latin typeface="Calibri Light" panose="020F0302020204030204"/>
              </a:rPr>
              <a:t> to </a:t>
            </a:r>
            <a:r>
              <a:rPr lang="fi-FI" sz="3797" b="1" dirty="0" err="1">
                <a:solidFill>
                  <a:schemeClr val="tx2"/>
                </a:solidFill>
                <a:latin typeface="Calibri Light" panose="020F0302020204030204"/>
              </a:rPr>
              <a:t>start</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with</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the</a:t>
            </a:r>
            <a:r>
              <a:rPr lang="fi-FI" sz="3797" b="1" dirty="0">
                <a:solidFill>
                  <a:schemeClr val="tx2"/>
                </a:solidFill>
                <a:latin typeface="Calibri Light" panose="020F0302020204030204"/>
              </a:rPr>
              <a:t> </a:t>
            </a:r>
            <a:r>
              <a:rPr lang="fi-FI" sz="3797" b="1" dirty="0" err="1">
                <a:solidFill>
                  <a:schemeClr val="tx2"/>
                </a:solidFill>
                <a:latin typeface="Calibri Light" panose="020F0302020204030204"/>
              </a:rPr>
              <a:t>schools</a:t>
            </a:r>
            <a:endParaRPr lang="fi-FI" sz="3797" b="1" dirty="0">
              <a:solidFill>
                <a:schemeClr val="tx2"/>
              </a:solidFill>
              <a:latin typeface="Calibri Light" panose="020F0302020204030204"/>
            </a:endParaRPr>
          </a:p>
        </p:txBody>
      </p:sp>
      <p:sp>
        <p:nvSpPr>
          <p:cNvPr id="3" name="Päivämäärän paikkamerkki 2">
            <a:extLst>
              <a:ext uri="{FF2B5EF4-FFF2-40B4-BE49-F238E27FC236}">
                <a16:creationId xmlns:a16="http://schemas.microsoft.com/office/drawing/2014/main" id="{756CE73D-70F1-4ACD-AD22-ED7B389B134F}"/>
              </a:ext>
            </a:extLst>
          </p:cNvPr>
          <p:cNvSpPr>
            <a:spLocks noGrp="1"/>
          </p:cNvSpPr>
          <p:nvPr>
            <p:ph type="dt" sz="half" idx="10"/>
          </p:nvPr>
        </p:nvSpPr>
        <p:spPr/>
        <p:txBody>
          <a:bodyPr/>
          <a:lstStyle/>
          <a:p>
            <a:fld id="{20976D83-2BF5-4BF8-88D0-83F783E8C41C}" type="datetime1">
              <a:rPr lang="fi-FI" smtClean="0"/>
              <a:t>26.10.2018</a:t>
            </a:fld>
            <a:endParaRPr lang="fi-FI"/>
          </a:p>
        </p:txBody>
      </p:sp>
      <p:sp>
        <p:nvSpPr>
          <p:cNvPr id="4" name="Tekstiruutu 3">
            <a:extLst>
              <a:ext uri="{FF2B5EF4-FFF2-40B4-BE49-F238E27FC236}">
                <a16:creationId xmlns:a16="http://schemas.microsoft.com/office/drawing/2014/main" id="{DF53FEA6-7272-4729-9873-92A2927222B4}"/>
              </a:ext>
            </a:extLst>
          </p:cNvPr>
          <p:cNvSpPr txBox="1"/>
          <p:nvPr/>
        </p:nvSpPr>
        <p:spPr>
          <a:xfrm>
            <a:off x="417307" y="3167390"/>
            <a:ext cx="2208395" cy="523220"/>
          </a:xfrm>
          <a:prstGeom prst="rect">
            <a:avLst/>
          </a:prstGeom>
          <a:noFill/>
        </p:spPr>
        <p:txBody>
          <a:bodyPr wrap="square" rtlCol="0">
            <a:spAutoFit/>
          </a:bodyPr>
          <a:lstStyle/>
          <a:p>
            <a:r>
              <a:rPr lang="fi-FI" sz="1400" dirty="0" err="1"/>
              <a:t>Children</a:t>
            </a:r>
            <a:r>
              <a:rPr lang="fi-FI" sz="1400" dirty="0"/>
              <a:t> </a:t>
            </a:r>
            <a:r>
              <a:rPr lang="fi-FI" sz="1400" dirty="0" err="1">
                <a:solidFill>
                  <a:srgbClr val="FF0000"/>
                </a:solidFill>
              </a:rPr>
              <a:t>without</a:t>
            </a:r>
            <a:r>
              <a:rPr lang="fi-FI" sz="1400" dirty="0"/>
              <a:t> </a:t>
            </a:r>
            <a:r>
              <a:rPr lang="fi-FI" sz="1400" dirty="0" err="1"/>
              <a:t>special</a:t>
            </a:r>
            <a:r>
              <a:rPr lang="fi-FI" sz="1400" dirty="0"/>
              <a:t> </a:t>
            </a:r>
            <a:r>
              <a:rPr lang="fi-FI" sz="1400" dirty="0" err="1"/>
              <a:t>needs</a:t>
            </a:r>
            <a:endParaRPr lang="fi-FI" sz="1400" dirty="0"/>
          </a:p>
        </p:txBody>
      </p:sp>
      <p:sp>
        <p:nvSpPr>
          <p:cNvPr id="20" name="Tekstiruutu 19">
            <a:extLst>
              <a:ext uri="{FF2B5EF4-FFF2-40B4-BE49-F238E27FC236}">
                <a16:creationId xmlns:a16="http://schemas.microsoft.com/office/drawing/2014/main" id="{A4B94F2A-58F3-426B-B36B-5200EF67E737}"/>
              </a:ext>
            </a:extLst>
          </p:cNvPr>
          <p:cNvSpPr txBox="1"/>
          <p:nvPr/>
        </p:nvSpPr>
        <p:spPr>
          <a:xfrm>
            <a:off x="417308" y="3807581"/>
            <a:ext cx="2208395" cy="523220"/>
          </a:xfrm>
          <a:prstGeom prst="rect">
            <a:avLst/>
          </a:prstGeom>
          <a:noFill/>
        </p:spPr>
        <p:txBody>
          <a:bodyPr wrap="square" rtlCol="0">
            <a:spAutoFit/>
          </a:bodyPr>
          <a:lstStyle/>
          <a:p>
            <a:r>
              <a:rPr lang="fi-FI" sz="1400" dirty="0" err="1"/>
              <a:t>Children</a:t>
            </a:r>
            <a:r>
              <a:rPr lang="fi-FI" sz="1400" dirty="0"/>
              <a:t> </a:t>
            </a:r>
            <a:r>
              <a:rPr lang="fi-FI" sz="1400" dirty="0" err="1">
                <a:solidFill>
                  <a:srgbClr val="FF0000"/>
                </a:solidFill>
              </a:rPr>
              <a:t>with</a:t>
            </a:r>
            <a:r>
              <a:rPr lang="fi-FI" sz="1400" dirty="0"/>
              <a:t> </a:t>
            </a:r>
            <a:r>
              <a:rPr lang="fi-FI" sz="1400" dirty="0" err="1"/>
              <a:t>special</a:t>
            </a:r>
            <a:r>
              <a:rPr lang="fi-FI" sz="1400" dirty="0"/>
              <a:t> </a:t>
            </a:r>
            <a:r>
              <a:rPr lang="fi-FI" sz="1400" dirty="0" err="1"/>
              <a:t>needs</a:t>
            </a:r>
            <a:endParaRPr lang="fi-FI" sz="1400" dirty="0"/>
          </a:p>
        </p:txBody>
      </p:sp>
      <p:sp>
        <p:nvSpPr>
          <p:cNvPr id="5" name="Tekstiruutu 4">
            <a:extLst>
              <a:ext uri="{FF2B5EF4-FFF2-40B4-BE49-F238E27FC236}">
                <a16:creationId xmlns:a16="http://schemas.microsoft.com/office/drawing/2014/main" id="{E225AF2D-D80D-4CA5-978D-70C6CBD3A4B2}"/>
              </a:ext>
            </a:extLst>
          </p:cNvPr>
          <p:cNvSpPr txBox="1"/>
          <p:nvPr/>
        </p:nvSpPr>
        <p:spPr>
          <a:xfrm>
            <a:off x="423082" y="5323671"/>
            <a:ext cx="7777389" cy="646331"/>
          </a:xfrm>
          <a:prstGeom prst="rect">
            <a:avLst/>
          </a:prstGeom>
          <a:noFill/>
        </p:spPr>
        <p:txBody>
          <a:bodyPr wrap="square" rtlCol="0">
            <a:spAutoFit/>
          </a:bodyPr>
          <a:lstStyle/>
          <a:p>
            <a:r>
              <a:rPr lang="fi-FI" dirty="0" err="1"/>
              <a:t>We</a:t>
            </a:r>
            <a:r>
              <a:rPr lang="fi-FI" dirty="0"/>
              <a:t> </a:t>
            </a:r>
            <a:r>
              <a:rPr lang="fi-FI" dirty="0" err="1"/>
              <a:t>provide</a:t>
            </a:r>
            <a:r>
              <a:rPr lang="fi-FI" dirty="0"/>
              <a:t> </a:t>
            </a:r>
            <a:r>
              <a:rPr lang="fi-FI" dirty="0" err="1"/>
              <a:t>support</a:t>
            </a:r>
            <a:r>
              <a:rPr lang="fi-FI" dirty="0"/>
              <a:t>, </a:t>
            </a:r>
            <a:r>
              <a:rPr lang="fi-FI" dirty="0" err="1"/>
              <a:t>but</a:t>
            </a:r>
            <a:r>
              <a:rPr lang="fi-FI" dirty="0"/>
              <a:t> </a:t>
            </a:r>
            <a:r>
              <a:rPr lang="fi-FI" dirty="0" err="1"/>
              <a:t>separate</a:t>
            </a:r>
            <a:r>
              <a:rPr lang="fi-FI" dirty="0"/>
              <a:t> </a:t>
            </a:r>
            <a:r>
              <a:rPr lang="fi-FI" dirty="0" err="1"/>
              <a:t>from</a:t>
            </a:r>
            <a:r>
              <a:rPr lang="fi-FI" dirty="0"/>
              <a:t> </a:t>
            </a:r>
            <a:r>
              <a:rPr lang="fi-FI" dirty="0" err="1"/>
              <a:t>the</a:t>
            </a:r>
            <a:r>
              <a:rPr lang="fi-FI" dirty="0"/>
              <a:t> </a:t>
            </a:r>
            <a:r>
              <a:rPr lang="fi-FI" dirty="0" err="1"/>
              <a:t>mainstream</a:t>
            </a:r>
            <a:r>
              <a:rPr lang="fi-FI" dirty="0"/>
              <a:t>, </a:t>
            </a:r>
            <a:r>
              <a:rPr lang="fi-FI" dirty="0" err="1"/>
              <a:t>this</a:t>
            </a:r>
            <a:r>
              <a:rPr lang="fi-FI" dirty="0"/>
              <a:t> </a:t>
            </a:r>
            <a:r>
              <a:rPr lang="fi-FI" dirty="0" err="1"/>
              <a:t>tends</a:t>
            </a:r>
            <a:r>
              <a:rPr lang="fi-FI" dirty="0"/>
              <a:t> to </a:t>
            </a:r>
            <a:r>
              <a:rPr lang="fi-FI" dirty="0" err="1"/>
              <a:t>take</a:t>
            </a:r>
            <a:r>
              <a:rPr lang="fi-FI" dirty="0"/>
              <a:t> </a:t>
            </a:r>
            <a:r>
              <a:rPr lang="fi-FI" dirty="0" err="1"/>
              <a:t>those</a:t>
            </a:r>
            <a:r>
              <a:rPr lang="fi-FI" dirty="0"/>
              <a:t> </a:t>
            </a:r>
            <a:r>
              <a:rPr lang="fi-FI" dirty="0" err="1"/>
              <a:t>with</a:t>
            </a:r>
            <a:r>
              <a:rPr lang="fi-FI" dirty="0"/>
              <a:t> </a:t>
            </a:r>
            <a:r>
              <a:rPr lang="fi-FI" dirty="0" err="1"/>
              <a:t>special</a:t>
            </a:r>
            <a:r>
              <a:rPr lang="fi-FI" dirty="0"/>
              <a:t> </a:t>
            </a:r>
            <a:r>
              <a:rPr lang="fi-FI" dirty="0" err="1"/>
              <a:t>needs</a:t>
            </a:r>
            <a:r>
              <a:rPr lang="fi-FI" dirty="0"/>
              <a:t> </a:t>
            </a:r>
            <a:r>
              <a:rPr lang="fi-FI" dirty="0" err="1"/>
              <a:t>further</a:t>
            </a:r>
            <a:r>
              <a:rPr lang="fi-FI" dirty="0"/>
              <a:t> </a:t>
            </a:r>
            <a:r>
              <a:rPr lang="fi-FI" dirty="0" err="1"/>
              <a:t>from</a:t>
            </a:r>
            <a:r>
              <a:rPr lang="fi-FI" dirty="0"/>
              <a:t> </a:t>
            </a:r>
            <a:r>
              <a:rPr lang="fi-FI" dirty="0" err="1"/>
              <a:t>the</a:t>
            </a:r>
            <a:r>
              <a:rPr lang="fi-FI" dirty="0"/>
              <a:t> </a:t>
            </a:r>
            <a:r>
              <a:rPr lang="fi-FI" dirty="0" err="1"/>
              <a:t>mainstream</a:t>
            </a:r>
            <a:r>
              <a:rPr lang="fi-FI" dirty="0"/>
              <a:t> </a:t>
            </a:r>
            <a:r>
              <a:rPr lang="fi-FI" dirty="0" err="1"/>
              <a:t>working</a:t>
            </a:r>
            <a:r>
              <a:rPr lang="fi-FI" dirty="0"/>
              <a:t> life</a:t>
            </a:r>
          </a:p>
        </p:txBody>
      </p:sp>
    </p:spTree>
    <p:extLst>
      <p:ext uri="{BB962C8B-B14F-4D97-AF65-F5344CB8AC3E}">
        <p14:creationId xmlns:p14="http://schemas.microsoft.com/office/powerpoint/2010/main" val="1746296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1"/>
          <p:cNvSpPr>
            <a:spLocks noGrp="1"/>
          </p:cNvSpPr>
          <p:nvPr>
            <p:ph type="title"/>
          </p:nvPr>
        </p:nvSpPr>
        <p:spPr/>
        <p:txBody>
          <a:bodyPr>
            <a:normAutofit/>
          </a:bodyPr>
          <a:lstStyle/>
          <a:p>
            <a:pPr algn="l"/>
            <a:r>
              <a:rPr lang="fi-FI" sz="2800" dirty="0" err="1"/>
              <a:t>Do</a:t>
            </a:r>
            <a:r>
              <a:rPr lang="fi-FI" sz="2800" dirty="0"/>
              <a:t> </a:t>
            </a:r>
            <a:r>
              <a:rPr lang="fi-FI" sz="2800" dirty="0" err="1"/>
              <a:t>we</a:t>
            </a:r>
            <a:r>
              <a:rPr lang="fi-FI" sz="2800" dirty="0"/>
              <a:t> </a:t>
            </a:r>
            <a:r>
              <a:rPr lang="fi-FI" sz="2800" dirty="0" err="1"/>
              <a:t>get</a:t>
            </a:r>
            <a:r>
              <a:rPr lang="fi-FI" sz="2800" dirty="0"/>
              <a:t> </a:t>
            </a:r>
            <a:r>
              <a:rPr lang="fi-FI" sz="2800" dirty="0" err="1"/>
              <a:t>the</a:t>
            </a:r>
            <a:r>
              <a:rPr lang="fi-FI" sz="2800" dirty="0"/>
              <a:t> </a:t>
            </a:r>
            <a:r>
              <a:rPr lang="fi-FI" sz="2800" dirty="0" err="1"/>
              <a:t>same</a:t>
            </a:r>
            <a:r>
              <a:rPr lang="fi-FI" sz="2800" dirty="0"/>
              <a:t> </a:t>
            </a:r>
            <a:r>
              <a:rPr lang="fi-FI" sz="2800" dirty="0" err="1"/>
              <a:t>opportunities</a:t>
            </a:r>
            <a:r>
              <a:rPr lang="fi-FI" sz="2800" dirty="0"/>
              <a:t> in </a:t>
            </a:r>
            <a:r>
              <a:rPr lang="fi-FI" sz="2800" dirty="0" err="1"/>
              <a:t>learning</a:t>
            </a:r>
            <a:r>
              <a:rPr lang="fi-FI" sz="2800" dirty="0"/>
              <a:t>?</a:t>
            </a:r>
          </a:p>
        </p:txBody>
      </p:sp>
      <p:sp>
        <p:nvSpPr>
          <p:cNvPr id="13315" name="Rectangle 3"/>
          <p:cNvSpPr>
            <a:spLocks noGrp="1" noChangeArrowheads="1"/>
          </p:cNvSpPr>
          <p:nvPr>
            <p:ph idx="1"/>
          </p:nvPr>
        </p:nvSpPr>
        <p:spPr>
          <a:xfrm>
            <a:off x="457200" y="1512710"/>
            <a:ext cx="8229600" cy="4436570"/>
          </a:xfrm>
        </p:spPr>
        <p:txBody>
          <a:bodyPr>
            <a:normAutofit fontScale="55000" lnSpcReduction="20000"/>
          </a:bodyPr>
          <a:lstStyle/>
          <a:p>
            <a:pPr>
              <a:defRPr/>
            </a:pPr>
            <a:r>
              <a:rPr lang="fi-FI" sz="3600" dirty="0" err="1"/>
              <a:t>Children</a:t>
            </a:r>
            <a:r>
              <a:rPr lang="fi-FI" sz="3600" dirty="0"/>
              <a:t> </a:t>
            </a:r>
            <a:r>
              <a:rPr lang="fi-FI" sz="3600" dirty="0" err="1"/>
              <a:t>with</a:t>
            </a:r>
            <a:r>
              <a:rPr lang="fi-FI" sz="3600" dirty="0"/>
              <a:t> </a:t>
            </a:r>
            <a:r>
              <a:rPr lang="fi-FI" sz="3600" dirty="0" err="1"/>
              <a:t>special</a:t>
            </a:r>
            <a:r>
              <a:rPr lang="fi-FI" sz="3600" dirty="0"/>
              <a:t> </a:t>
            </a:r>
            <a:r>
              <a:rPr lang="fi-FI" sz="3600" dirty="0" err="1"/>
              <a:t>needs</a:t>
            </a:r>
            <a:r>
              <a:rPr lang="fi-FI" sz="3600" dirty="0"/>
              <a:t> </a:t>
            </a:r>
            <a:r>
              <a:rPr lang="fi-FI" sz="3600" dirty="0" err="1"/>
              <a:t>face</a:t>
            </a:r>
            <a:r>
              <a:rPr lang="fi-FI" sz="3600" dirty="0"/>
              <a:t> </a:t>
            </a:r>
            <a:r>
              <a:rPr lang="fi-FI" sz="3600" dirty="0" err="1"/>
              <a:t>more</a:t>
            </a:r>
            <a:r>
              <a:rPr lang="fi-FI" sz="3600" dirty="0"/>
              <a:t> </a:t>
            </a:r>
            <a:r>
              <a:rPr lang="fi-FI" sz="3600" dirty="0" err="1"/>
              <a:t>lonliness</a:t>
            </a:r>
            <a:r>
              <a:rPr lang="fi-FI" sz="3600" dirty="0"/>
              <a:t> and </a:t>
            </a:r>
            <a:r>
              <a:rPr lang="fi-FI" sz="3600" dirty="0" err="1"/>
              <a:t>bullying</a:t>
            </a:r>
            <a:r>
              <a:rPr lang="fi-FI" sz="3600" dirty="0"/>
              <a:t> (School </a:t>
            </a:r>
            <a:r>
              <a:rPr lang="fi-FI" sz="3600" dirty="0" err="1"/>
              <a:t>health</a:t>
            </a:r>
            <a:r>
              <a:rPr lang="fi-FI" sz="3600" dirty="0"/>
              <a:t> </a:t>
            </a:r>
            <a:r>
              <a:rPr lang="fi-FI" sz="3600" dirty="0" err="1"/>
              <a:t>survey</a:t>
            </a:r>
            <a:r>
              <a:rPr lang="fi-FI" sz="3600" dirty="0"/>
              <a:t>, 2017) </a:t>
            </a:r>
          </a:p>
          <a:p>
            <a:pPr>
              <a:defRPr/>
            </a:pPr>
            <a:r>
              <a:rPr lang="fi-FI" sz="3600" dirty="0" err="1"/>
              <a:t>Children</a:t>
            </a:r>
            <a:r>
              <a:rPr lang="fi-FI" sz="3600" dirty="0"/>
              <a:t> </a:t>
            </a:r>
            <a:r>
              <a:rPr lang="fi-FI" sz="3600" dirty="0" err="1"/>
              <a:t>with</a:t>
            </a:r>
            <a:r>
              <a:rPr lang="fi-FI" sz="3600" dirty="0"/>
              <a:t> </a:t>
            </a:r>
            <a:r>
              <a:rPr lang="fi-FI" sz="3600" dirty="0" err="1"/>
              <a:t>disabilities</a:t>
            </a:r>
            <a:r>
              <a:rPr lang="fi-FI" sz="3600" dirty="0"/>
              <a:t> </a:t>
            </a:r>
            <a:r>
              <a:rPr lang="fi-FI" sz="3600" dirty="0" err="1"/>
              <a:t>feel</a:t>
            </a:r>
            <a:r>
              <a:rPr lang="fi-FI" sz="3600" dirty="0"/>
              <a:t> </a:t>
            </a:r>
            <a:r>
              <a:rPr lang="fi-FI" sz="3600" dirty="0" err="1"/>
              <a:t>left</a:t>
            </a:r>
            <a:r>
              <a:rPr lang="fi-FI" sz="3600" dirty="0"/>
              <a:t> out </a:t>
            </a:r>
            <a:r>
              <a:rPr lang="fi-FI" sz="3600" dirty="0" err="1"/>
              <a:t>due</a:t>
            </a:r>
            <a:r>
              <a:rPr lang="fi-FI" sz="3600" dirty="0"/>
              <a:t> to </a:t>
            </a:r>
            <a:r>
              <a:rPr lang="fi-FI" sz="3600" dirty="0" err="1"/>
              <a:t>lack</a:t>
            </a:r>
            <a:r>
              <a:rPr lang="fi-FI" sz="3600" dirty="0"/>
              <a:t> of </a:t>
            </a:r>
            <a:r>
              <a:rPr lang="fi-FI" sz="3600" dirty="0" err="1"/>
              <a:t>assistance</a:t>
            </a:r>
            <a:r>
              <a:rPr lang="fi-FI" sz="3600" dirty="0"/>
              <a:t> and </a:t>
            </a:r>
            <a:r>
              <a:rPr lang="fi-FI" sz="3600" dirty="0" err="1"/>
              <a:t>assistive</a:t>
            </a:r>
            <a:r>
              <a:rPr lang="fi-FI" sz="3600" dirty="0"/>
              <a:t> </a:t>
            </a:r>
            <a:r>
              <a:rPr lang="fi-FI" sz="3600" dirty="0" err="1"/>
              <a:t>devices</a:t>
            </a:r>
            <a:r>
              <a:rPr lang="fi-FI" sz="3600" dirty="0"/>
              <a:t> (</a:t>
            </a:r>
            <a:r>
              <a:rPr lang="fi-FI" sz="3600" dirty="0" err="1"/>
              <a:t>participation</a:t>
            </a:r>
            <a:r>
              <a:rPr lang="fi-FI" sz="3600" dirty="0"/>
              <a:t> for </a:t>
            </a:r>
            <a:r>
              <a:rPr lang="fi-FI" sz="3600" dirty="0" err="1"/>
              <a:t>hobbies</a:t>
            </a:r>
            <a:r>
              <a:rPr lang="fi-FI" sz="3600" dirty="0"/>
              <a:t> for </a:t>
            </a:r>
            <a:r>
              <a:rPr lang="fi-FI" sz="3600" dirty="0" err="1"/>
              <a:t>example</a:t>
            </a:r>
            <a:r>
              <a:rPr lang="fi-FI" sz="3600" dirty="0"/>
              <a:t>)</a:t>
            </a:r>
          </a:p>
          <a:p>
            <a:pPr>
              <a:defRPr/>
            </a:pPr>
            <a:r>
              <a:rPr lang="fi-FI" sz="3600" dirty="0" err="1"/>
              <a:t>Those</a:t>
            </a:r>
            <a:r>
              <a:rPr lang="fi-FI" sz="3600" dirty="0"/>
              <a:t> </a:t>
            </a:r>
            <a:r>
              <a:rPr lang="fi-FI" sz="3600" dirty="0" err="1"/>
              <a:t>given</a:t>
            </a:r>
            <a:r>
              <a:rPr lang="fi-FI" sz="3600" dirty="0"/>
              <a:t> </a:t>
            </a:r>
            <a:r>
              <a:rPr lang="fi-FI" sz="3600" dirty="0" err="1"/>
              <a:t>special</a:t>
            </a:r>
            <a:r>
              <a:rPr lang="fi-FI" sz="3600" dirty="0"/>
              <a:t> </a:t>
            </a:r>
            <a:r>
              <a:rPr lang="fi-FI" sz="3600" dirty="0" err="1"/>
              <a:t>ed</a:t>
            </a:r>
            <a:r>
              <a:rPr lang="fi-FI" sz="3600" dirty="0"/>
              <a:t> in </a:t>
            </a:r>
            <a:r>
              <a:rPr lang="fi-FI" sz="3600" dirty="0" err="1"/>
              <a:t>segregated</a:t>
            </a:r>
            <a:r>
              <a:rPr lang="fi-FI" sz="3600" dirty="0"/>
              <a:t> </a:t>
            </a:r>
            <a:r>
              <a:rPr lang="fi-FI" sz="3600" dirty="0" err="1"/>
              <a:t>settings</a:t>
            </a:r>
            <a:r>
              <a:rPr lang="fi-FI" sz="3600" dirty="0"/>
              <a:t> </a:t>
            </a:r>
            <a:r>
              <a:rPr lang="fi-FI" sz="3600" dirty="0" err="1"/>
              <a:t>feel</a:t>
            </a:r>
            <a:r>
              <a:rPr lang="fi-FI" sz="3600" dirty="0"/>
              <a:t> </a:t>
            </a:r>
            <a:r>
              <a:rPr lang="fi-FI" sz="3600" dirty="0" err="1"/>
              <a:t>they</a:t>
            </a:r>
            <a:r>
              <a:rPr lang="fi-FI" sz="3600" dirty="0"/>
              <a:t> </a:t>
            </a:r>
            <a:r>
              <a:rPr lang="fi-FI" sz="3600" dirty="0" err="1"/>
              <a:t>have</a:t>
            </a:r>
            <a:r>
              <a:rPr lang="fi-FI" sz="3600" dirty="0"/>
              <a:t> </a:t>
            </a:r>
            <a:r>
              <a:rPr lang="fi-FI" sz="3600" dirty="0" err="1"/>
              <a:t>not</a:t>
            </a:r>
            <a:r>
              <a:rPr lang="fi-FI" sz="3600" dirty="0"/>
              <a:t> </a:t>
            </a:r>
            <a:r>
              <a:rPr lang="fi-FI" sz="3600" dirty="0" err="1"/>
              <a:t>learned</a:t>
            </a:r>
            <a:r>
              <a:rPr lang="fi-FI" sz="3600" dirty="0"/>
              <a:t> </a:t>
            </a:r>
            <a:r>
              <a:rPr lang="fi-FI" sz="3600" dirty="0" err="1"/>
              <a:t>enough</a:t>
            </a:r>
            <a:r>
              <a:rPr lang="fi-FI" sz="3600" dirty="0"/>
              <a:t>, </a:t>
            </a:r>
            <a:r>
              <a:rPr lang="fi-FI" sz="3600" dirty="0" err="1"/>
              <a:t>or</a:t>
            </a:r>
            <a:r>
              <a:rPr lang="fi-FI" sz="3600" dirty="0"/>
              <a:t> as </a:t>
            </a:r>
            <a:r>
              <a:rPr lang="fi-FI" sz="3600" dirty="0" err="1"/>
              <a:t>much</a:t>
            </a:r>
            <a:r>
              <a:rPr lang="fi-FI" sz="3600" dirty="0"/>
              <a:t> as </a:t>
            </a:r>
            <a:r>
              <a:rPr lang="fi-FI" sz="3600" dirty="0" err="1"/>
              <a:t>others</a:t>
            </a:r>
            <a:r>
              <a:rPr lang="fi-FI" sz="3600" dirty="0"/>
              <a:t>, </a:t>
            </a:r>
            <a:r>
              <a:rPr lang="fi-FI" sz="3600" dirty="0" err="1"/>
              <a:t>when</a:t>
            </a:r>
            <a:r>
              <a:rPr lang="fi-FI" sz="3600" dirty="0"/>
              <a:t> </a:t>
            </a:r>
            <a:r>
              <a:rPr lang="fi-FI" sz="3600" dirty="0" err="1"/>
              <a:t>moving</a:t>
            </a:r>
            <a:r>
              <a:rPr lang="fi-FI" sz="3600" dirty="0"/>
              <a:t> to </a:t>
            </a:r>
            <a:r>
              <a:rPr lang="fi-FI" sz="3600" dirty="0" err="1"/>
              <a:t>mainstream</a:t>
            </a:r>
            <a:r>
              <a:rPr lang="fi-FI" sz="3600" dirty="0"/>
              <a:t> </a:t>
            </a:r>
            <a:r>
              <a:rPr lang="fi-FI" sz="3600" dirty="0" err="1"/>
              <a:t>education</a:t>
            </a:r>
            <a:endParaRPr lang="fi-FI" sz="3600" dirty="0"/>
          </a:p>
          <a:p>
            <a:pPr>
              <a:defRPr/>
            </a:pPr>
            <a:r>
              <a:rPr lang="fi-FI" sz="3600" dirty="0"/>
              <a:t>32% of </a:t>
            </a:r>
            <a:r>
              <a:rPr lang="fi-FI" sz="3600" dirty="0" err="1"/>
              <a:t>vocational</a:t>
            </a:r>
            <a:r>
              <a:rPr lang="fi-FI" sz="3600" dirty="0"/>
              <a:t> </a:t>
            </a:r>
            <a:r>
              <a:rPr lang="fi-FI" sz="3600" dirty="0" err="1"/>
              <a:t>education</a:t>
            </a:r>
            <a:r>
              <a:rPr lang="fi-FI" sz="3600" dirty="0"/>
              <a:t> </a:t>
            </a:r>
            <a:r>
              <a:rPr lang="fi-FI" sz="3600" dirty="0" err="1"/>
              <a:t>students</a:t>
            </a:r>
            <a:r>
              <a:rPr lang="fi-FI" sz="3600" dirty="0"/>
              <a:t> (in </a:t>
            </a:r>
            <a:r>
              <a:rPr lang="fi-FI" sz="3600" dirty="0" err="1"/>
              <a:t>mainstream</a:t>
            </a:r>
            <a:r>
              <a:rPr lang="fi-FI" sz="3600" dirty="0"/>
              <a:t> </a:t>
            </a:r>
            <a:r>
              <a:rPr lang="fi-FI" sz="3600" dirty="0" err="1"/>
              <a:t>schools</a:t>
            </a:r>
            <a:r>
              <a:rPr lang="fi-FI" sz="3600" dirty="0"/>
              <a:t>) </a:t>
            </a:r>
            <a:r>
              <a:rPr lang="fi-FI" sz="3600" dirty="0" err="1"/>
              <a:t>who</a:t>
            </a:r>
            <a:r>
              <a:rPr lang="fi-FI" sz="3600" dirty="0"/>
              <a:t> </a:t>
            </a:r>
            <a:r>
              <a:rPr lang="fi-FI" sz="3600" dirty="0" err="1"/>
              <a:t>have</a:t>
            </a:r>
            <a:r>
              <a:rPr lang="fi-FI" sz="3600" dirty="0"/>
              <a:t> </a:t>
            </a:r>
            <a:r>
              <a:rPr lang="fi-FI" sz="3600" dirty="0" err="1"/>
              <a:t>support</a:t>
            </a:r>
            <a:r>
              <a:rPr lang="fi-FI" sz="3600" dirty="0"/>
              <a:t> </a:t>
            </a:r>
            <a:r>
              <a:rPr lang="fi-FI" sz="3600" dirty="0" err="1"/>
              <a:t>needs</a:t>
            </a:r>
            <a:r>
              <a:rPr lang="fi-FI" sz="3600" dirty="0"/>
              <a:t>, </a:t>
            </a:r>
            <a:r>
              <a:rPr lang="fi-FI" sz="3600" dirty="0" err="1"/>
              <a:t>feels</a:t>
            </a:r>
            <a:r>
              <a:rPr lang="fi-FI" sz="3600" dirty="0"/>
              <a:t> </a:t>
            </a:r>
            <a:r>
              <a:rPr lang="fi-FI" sz="3600" dirty="0" err="1"/>
              <a:t>that</a:t>
            </a:r>
            <a:r>
              <a:rPr lang="fi-FI" sz="3600" dirty="0"/>
              <a:t> </a:t>
            </a:r>
            <a:r>
              <a:rPr lang="fi-FI" sz="3600" dirty="0" err="1"/>
              <a:t>they</a:t>
            </a:r>
            <a:r>
              <a:rPr lang="fi-FI" sz="3600" dirty="0"/>
              <a:t> </a:t>
            </a:r>
            <a:r>
              <a:rPr lang="fi-FI" sz="3600" dirty="0" err="1"/>
              <a:t>did</a:t>
            </a:r>
            <a:r>
              <a:rPr lang="fi-FI" sz="3600" dirty="0"/>
              <a:t> </a:t>
            </a:r>
            <a:r>
              <a:rPr lang="fi-FI" sz="3600" dirty="0" err="1"/>
              <a:t>not</a:t>
            </a:r>
            <a:r>
              <a:rPr lang="fi-FI" sz="3600" dirty="0"/>
              <a:t> </a:t>
            </a:r>
            <a:r>
              <a:rPr lang="fi-FI" sz="3600" dirty="0" err="1"/>
              <a:t>receive</a:t>
            </a:r>
            <a:r>
              <a:rPr lang="fi-FI" sz="3600" dirty="0"/>
              <a:t> </a:t>
            </a:r>
            <a:r>
              <a:rPr lang="fi-FI" sz="3600" dirty="0" err="1"/>
              <a:t>enough</a:t>
            </a:r>
            <a:r>
              <a:rPr lang="fi-FI" sz="3600" dirty="0"/>
              <a:t> </a:t>
            </a:r>
            <a:r>
              <a:rPr lang="fi-FI" sz="3600" dirty="0" err="1"/>
              <a:t>support</a:t>
            </a:r>
            <a:r>
              <a:rPr lang="fi-FI" sz="3600" dirty="0"/>
              <a:t>.</a:t>
            </a:r>
          </a:p>
          <a:p>
            <a:pPr>
              <a:defRPr/>
            </a:pPr>
            <a:r>
              <a:rPr lang="fi-FI" sz="3600" dirty="0" err="1"/>
              <a:t>Modern</a:t>
            </a:r>
            <a:r>
              <a:rPr lang="fi-FI" sz="3600" dirty="0"/>
              <a:t> </a:t>
            </a:r>
            <a:r>
              <a:rPr lang="fi-FI" sz="3600" dirty="0" err="1"/>
              <a:t>schooling</a:t>
            </a:r>
            <a:r>
              <a:rPr lang="fi-FI" sz="3600" dirty="0"/>
              <a:t> </a:t>
            </a:r>
            <a:r>
              <a:rPr lang="fi-FI" sz="3600" dirty="0" err="1"/>
              <a:t>requires</a:t>
            </a:r>
            <a:r>
              <a:rPr lang="fi-FI" sz="3600" dirty="0"/>
              <a:t> </a:t>
            </a:r>
            <a:r>
              <a:rPr lang="fi-FI" sz="3600" dirty="0" err="1"/>
              <a:t>competences</a:t>
            </a:r>
            <a:r>
              <a:rPr lang="fi-FI" sz="3600" dirty="0"/>
              <a:t> in </a:t>
            </a:r>
            <a:r>
              <a:rPr lang="fi-FI" sz="3600" dirty="0" err="1"/>
              <a:t>self</a:t>
            </a:r>
            <a:r>
              <a:rPr lang="fi-FI" sz="3600" dirty="0"/>
              <a:t> </a:t>
            </a:r>
            <a:r>
              <a:rPr lang="fi-FI" sz="3600" dirty="0" err="1"/>
              <a:t>steering</a:t>
            </a:r>
            <a:r>
              <a:rPr lang="fi-FI" sz="3600" dirty="0"/>
              <a:t> and </a:t>
            </a:r>
            <a:r>
              <a:rPr lang="fi-FI" sz="3600" dirty="0" err="1"/>
              <a:t>independence</a:t>
            </a:r>
            <a:r>
              <a:rPr lang="fi-FI" sz="3600" dirty="0"/>
              <a:t>. </a:t>
            </a:r>
            <a:r>
              <a:rPr lang="fi-FI" sz="3600" dirty="0" err="1"/>
              <a:t>Studies</a:t>
            </a:r>
            <a:r>
              <a:rPr lang="fi-FI" sz="3600" dirty="0"/>
              <a:t> show </a:t>
            </a:r>
            <a:r>
              <a:rPr lang="fi-FI" sz="3600" dirty="0" err="1"/>
              <a:t>that</a:t>
            </a:r>
            <a:r>
              <a:rPr lang="fi-FI" sz="3600" dirty="0"/>
              <a:t> </a:t>
            </a:r>
            <a:r>
              <a:rPr lang="fi-FI" sz="3600" dirty="0" err="1"/>
              <a:t>current</a:t>
            </a:r>
            <a:r>
              <a:rPr lang="fi-FI" sz="3600" dirty="0"/>
              <a:t> </a:t>
            </a:r>
            <a:r>
              <a:rPr lang="fi-FI" sz="3600" dirty="0" err="1"/>
              <a:t>pedagogy</a:t>
            </a:r>
            <a:r>
              <a:rPr lang="fi-FI" sz="3600" dirty="0"/>
              <a:t> </a:t>
            </a:r>
            <a:r>
              <a:rPr lang="fi-FI" sz="3600" dirty="0" err="1"/>
              <a:t>strenghtens</a:t>
            </a:r>
            <a:r>
              <a:rPr lang="fi-FI" sz="3600" dirty="0"/>
              <a:t> </a:t>
            </a:r>
            <a:r>
              <a:rPr lang="fi-FI" sz="3600" dirty="0" err="1"/>
              <a:t>mostly</a:t>
            </a:r>
            <a:r>
              <a:rPr lang="fi-FI" sz="3600" dirty="0"/>
              <a:t> </a:t>
            </a:r>
            <a:r>
              <a:rPr lang="fi-FI" sz="3600" dirty="0" err="1"/>
              <a:t>those</a:t>
            </a:r>
            <a:r>
              <a:rPr lang="fi-FI" sz="3600" dirty="0"/>
              <a:t> </a:t>
            </a:r>
            <a:r>
              <a:rPr lang="fi-FI" sz="3600" dirty="0" err="1"/>
              <a:t>student’s</a:t>
            </a:r>
            <a:r>
              <a:rPr lang="fi-FI" sz="3600" dirty="0"/>
              <a:t> </a:t>
            </a:r>
            <a:r>
              <a:rPr lang="fi-FI" sz="3600" dirty="0" err="1"/>
              <a:t>skills</a:t>
            </a:r>
            <a:r>
              <a:rPr lang="fi-FI" sz="3600" dirty="0"/>
              <a:t> </a:t>
            </a:r>
            <a:r>
              <a:rPr lang="fi-FI" sz="3600" dirty="0" err="1"/>
              <a:t>that</a:t>
            </a:r>
            <a:r>
              <a:rPr lang="fi-FI" sz="3600" dirty="0"/>
              <a:t> </a:t>
            </a:r>
            <a:r>
              <a:rPr lang="fi-FI" sz="3600" dirty="0" err="1"/>
              <a:t>already</a:t>
            </a:r>
            <a:r>
              <a:rPr lang="fi-FI" sz="3600" dirty="0"/>
              <a:t> </a:t>
            </a:r>
            <a:r>
              <a:rPr lang="fi-FI" sz="3600" dirty="0" err="1"/>
              <a:t>have</a:t>
            </a:r>
            <a:r>
              <a:rPr lang="fi-FI" sz="3600" dirty="0"/>
              <a:t> </a:t>
            </a:r>
            <a:r>
              <a:rPr lang="fi-FI" sz="3600" dirty="0" err="1"/>
              <a:t>these</a:t>
            </a:r>
            <a:r>
              <a:rPr lang="fi-FI" sz="3600" dirty="0"/>
              <a:t> </a:t>
            </a:r>
            <a:r>
              <a:rPr lang="fi-FI" sz="3600" dirty="0" err="1"/>
              <a:t>skills</a:t>
            </a:r>
            <a:r>
              <a:rPr lang="fi-FI" sz="3600" dirty="0"/>
              <a:t>. And </a:t>
            </a:r>
            <a:r>
              <a:rPr lang="fi-FI" sz="3600" dirty="0" err="1"/>
              <a:t>pedagogy</a:t>
            </a:r>
            <a:r>
              <a:rPr lang="fi-FI" sz="3600" dirty="0"/>
              <a:t> </a:t>
            </a:r>
            <a:r>
              <a:rPr lang="fi-FI" sz="3600" dirty="0" err="1"/>
              <a:t>fails</a:t>
            </a:r>
            <a:r>
              <a:rPr lang="fi-FI" sz="3600" dirty="0"/>
              <a:t> to </a:t>
            </a:r>
            <a:r>
              <a:rPr lang="fi-FI" sz="3600" dirty="0" err="1"/>
              <a:t>support</a:t>
            </a:r>
            <a:r>
              <a:rPr lang="fi-FI" sz="3600" dirty="0"/>
              <a:t> </a:t>
            </a:r>
            <a:r>
              <a:rPr lang="fi-FI" sz="3600" dirty="0" err="1"/>
              <a:t>those</a:t>
            </a:r>
            <a:r>
              <a:rPr lang="fi-FI" sz="3600" dirty="0"/>
              <a:t> </a:t>
            </a:r>
            <a:r>
              <a:rPr lang="fi-FI" sz="3600" dirty="0" err="1"/>
              <a:t>who</a:t>
            </a:r>
            <a:r>
              <a:rPr lang="fi-FI" sz="3600" dirty="0"/>
              <a:t> </a:t>
            </a:r>
            <a:r>
              <a:rPr lang="fi-FI" sz="3600" dirty="0" err="1"/>
              <a:t>have</a:t>
            </a:r>
            <a:r>
              <a:rPr lang="fi-FI" sz="3600" dirty="0"/>
              <a:t> </a:t>
            </a:r>
            <a:r>
              <a:rPr lang="fi-FI" sz="3600" dirty="0" err="1"/>
              <a:t>most</a:t>
            </a:r>
            <a:r>
              <a:rPr lang="fi-FI" sz="3600" dirty="0"/>
              <a:t> </a:t>
            </a:r>
            <a:r>
              <a:rPr lang="fi-FI" sz="3600" dirty="0" err="1"/>
              <a:t>needs</a:t>
            </a:r>
            <a:r>
              <a:rPr lang="fi-FI" sz="3600" dirty="0"/>
              <a:t>.</a:t>
            </a:r>
          </a:p>
          <a:p>
            <a:pPr>
              <a:defRPr/>
            </a:pPr>
            <a:r>
              <a:rPr lang="fi-FI" sz="3600" dirty="0" err="1"/>
              <a:t>Lack</a:t>
            </a:r>
            <a:r>
              <a:rPr lang="fi-FI" sz="3600" dirty="0"/>
              <a:t> of </a:t>
            </a:r>
            <a:r>
              <a:rPr lang="fi-FI" sz="3600" dirty="0" err="1"/>
              <a:t>working</a:t>
            </a:r>
            <a:r>
              <a:rPr lang="fi-FI" sz="3600" dirty="0"/>
              <a:t> </a:t>
            </a:r>
            <a:r>
              <a:rPr lang="fi-FI" sz="3600" dirty="0" err="1"/>
              <a:t>experience</a:t>
            </a:r>
            <a:r>
              <a:rPr lang="fi-FI" sz="3600" dirty="0"/>
              <a:t> </a:t>
            </a:r>
            <a:r>
              <a:rPr lang="fi-FI" sz="3600" dirty="0" err="1"/>
              <a:t>during</a:t>
            </a:r>
            <a:r>
              <a:rPr lang="fi-FI" sz="3600" dirty="0"/>
              <a:t> </a:t>
            </a:r>
            <a:r>
              <a:rPr lang="fi-FI" sz="3600" dirty="0" err="1"/>
              <a:t>studies</a:t>
            </a:r>
            <a:r>
              <a:rPr lang="fi-FI" sz="3600" dirty="0"/>
              <a:t> </a:t>
            </a:r>
            <a:r>
              <a:rPr lang="fi-FI" sz="3600" dirty="0" err="1"/>
              <a:t>makes</a:t>
            </a:r>
            <a:r>
              <a:rPr lang="fi-FI" sz="3600" dirty="0"/>
              <a:t> it </a:t>
            </a:r>
            <a:r>
              <a:rPr lang="fi-FI" sz="3600" dirty="0" err="1"/>
              <a:t>even</a:t>
            </a:r>
            <a:r>
              <a:rPr lang="fi-FI" sz="3600" dirty="0"/>
              <a:t> </a:t>
            </a:r>
            <a:r>
              <a:rPr lang="fi-FI" sz="3600" dirty="0" err="1"/>
              <a:t>more</a:t>
            </a:r>
            <a:r>
              <a:rPr lang="fi-FI" sz="3600" dirty="0"/>
              <a:t> </a:t>
            </a:r>
            <a:r>
              <a:rPr lang="fi-FI" sz="3600" dirty="0" err="1"/>
              <a:t>difficult</a:t>
            </a:r>
            <a:r>
              <a:rPr lang="fi-FI" sz="3600" dirty="0"/>
              <a:t> to </a:t>
            </a:r>
            <a:r>
              <a:rPr lang="fi-FI" sz="3600" dirty="0" err="1"/>
              <a:t>find</a:t>
            </a:r>
            <a:r>
              <a:rPr lang="fi-FI" sz="3600" dirty="0"/>
              <a:t> </a:t>
            </a:r>
            <a:r>
              <a:rPr lang="fi-FI" sz="3600" dirty="0" err="1"/>
              <a:t>employment</a:t>
            </a:r>
            <a:r>
              <a:rPr lang="fi-FI" sz="3600" dirty="0"/>
              <a:t> </a:t>
            </a:r>
            <a:r>
              <a:rPr lang="fi-FI" sz="3600" dirty="0" err="1"/>
              <a:t>after</a:t>
            </a:r>
            <a:r>
              <a:rPr lang="fi-FI" sz="3600" dirty="0"/>
              <a:t> </a:t>
            </a:r>
            <a:r>
              <a:rPr lang="fi-FI" sz="3600" dirty="0" err="1"/>
              <a:t>studies</a:t>
            </a:r>
            <a:r>
              <a:rPr lang="fi-FI" sz="3600" dirty="0"/>
              <a:t>.</a:t>
            </a:r>
          </a:p>
          <a:p>
            <a:pPr marL="19050" indent="0">
              <a:buNone/>
              <a:defRPr/>
            </a:pPr>
            <a:endParaRPr lang="fi-FI" dirty="0"/>
          </a:p>
          <a:p>
            <a:pPr marL="19050" indent="0">
              <a:buNone/>
              <a:defRPr/>
            </a:pPr>
            <a:endParaRPr lang="fi-FI" dirty="0"/>
          </a:p>
          <a:p>
            <a:pPr marL="241300" lvl="1" indent="0">
              <a:buNone/>
              <a:defRPr/>
            </a:pPr>
            <a:endParaRPr lang="fi-FI" dirty="0"/>
          </a:p>
        </p:txBody>
      </p:sp>
      <p:sp>
        <p:nvSpPr>
          <p:cNvPr id="2" name="Päivämäärän paikkamerkki 1"/>
          <p:cNvSpPr>
            <a:spLocks noGrp="1"/>
          </p:cNvSpPr>
          <p:nvPr>
            <p:ph type="dt" sz="half" idx="10"/>
          </p:nvPr>
        </p:nvSpPr>
        <p:spPr/>
        <p:txBody>
          <a:bodyPr/>
          <a:lstStyle/>
          <a:p>
            <a:fld id="{CCA6907E-529C-418B-B105-94F4859E59E5}" type="datetime1">
              <a:rPr lang="fi-FI" smtClean="0"/>
              <a:t>26.10.2018</a:t>
            </a:fld>
            <a:endParaRPr lang="fi-FI"/>
          </a:p>
        </p:txBody>
      </p:sp>
    </p:spTree>
    <p:extLst>
      <p:ext uri="{BB962C8B-B14F-4D97-AF65-F5344CB8AC3E}">
        <p14:creationId xmlns:p14="http://schemas.microsoft.com/office/powerpoint/2010/main" val="2286386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5114667-2AFC-4EDC-B02A-2031BD8A2608}"/>
              </a:ext>
            </a:extLst>
          </p:cNvPr>
          <p:cNvSpPr>
            <a:spLocks noGrp="1"/>
          </p:cNvSpPr>
          <p:nvPr>
            <p:ph type="title"/>
          </p:nvPr>
        </p:nvSpPr>
        <p:spPr/>
        <p:txBody>
          <a:bodyPr>
            <a:normAutofit fontScale="90000"/>
          </a:bodyPr>
          <a:lstStyle/>
          <a:p>
            <a:r>
              <a:rPr lang="fi-FI" dirty="0" err="1"/>
              <a:t>What</a:t>
            </a:r>
            <a:r>
              <a:rPr lang="fi-FI" dirty="0"/>
              <a:t> is </a:t>
            </a:r>
            <a:r>
              <a:rPr lang="fi-FI" dirty="0" err="1"/>
              <a:t>needed</a:t>
            </a:r>
            <a:r>
              <a:rPr lang="fi-FI" dirty="0"/>
              <a:t> in </a:t>
            </a:r>
            <a:r>
              <a:rPr lang="fi-FI" dirty="0" err="1"/>
              <a:t>education</a:t>
            </a:r>
            <a:r>
              <a:rPr lang="fi-FI" dirty="0"/>
              <a:t> in </a:t>
            </a:r>
            <a:r>
              <a:rPr lang="fi-FI" dirty="0" err="1"/>
              <a:t>order</a:t>
            </a:r>
            <a:r>
              <a:rPr lang="fi-FI" dirty="0"/>
              <a:t> to </a:t>
            </a:r>
            <a:r>
              <a:rPr lang="fi-FI" dirty="0" err="1"/>
              <a:t>promote</a:t>
            </a:r>
            <a:r>
              <a:rPr lang="fi-FI" dirty="0"/>
              <a:t> transition to </a:t>
            </a:r>
            <a:r>
              <a:rPr lang="fi-FI" dirty="0" err="1"/>
              <a:t>working</a:t>
            </a:r>
            <a:r>
              <a:rPr lang="fi-FI" dirty="0"/>
              <a:t> life?</a:t>
            </a:r>
          </a:p>
        </p:txBody>
      </p:sp>
      <p:sp>
        <p:nvSpPr>
          <p:cNvPr id="3" name="Sisällön paikkamerkki 2">
            <a:extLst>
              <a:ext uri="{FF2B5EF4-FFF2-40B4-BE49-F238E27FC236}">
                <a16:creationId xmlns:a16="http://schemas.microsoft.com/office/drawing/2014/main" id="{68880CFD-E27D-480C-B81B-DEA73D5BD571}"/>
              </a:ext>
            </a:extLst>
          </p:cNvPr>
          <p:cNvSpPr>
            <a:spLocks noGrp="1"/>
          </p:cNvSpPr>
          <p:nvPr>
            <p:ph idx="1"/>
          </p:nvPr>
        </p:nvSpPr>
        <p:spPr/>
        <p:txBody>
          <a:bodyPr>
            <a:normAutofit fontScale="85000" lnSpcReduction="20000"/>
          </a:bodyPr>
          <a:lstStyle/>
          <a:p>
            <a:r>
              <a:rPr lang="fi-FI" dirty="0" err="1"/>
              <a:t>Attitude</a:t>
            </a:r>
            <a:r>
              <a:rPr lang="fi-FI" dirty="0"/>
              <a:t> </a:t>
            </a:r>
            <a:r>
              <a:rPr lang="fi-FI" dirty="0" err="1"/>
              <a:t>change</a:t>
            </a:r>
            <a:r>
              <a:rPr lang="fi-FI" dirty="0"/>
              <a:t>: </a:t>
            </a:r>
            <a:r>
              <a:rPr lang="fi-FI" dirty="0" err="1"/>
              <a:t>All</a:t>
            </a:r>
            <a:r>
              <a:rPr lang="fi-FI" dirty="0"/>
              <a:t> </a:t>
            </a:r>
            <a:r>
              <a:rPr lang="fi-FI" dirty="0" err="1"/>
              <a:t>children</a:t>
            </a:r>
            <a:r>
              <a:rPr lang="fi-FI" dirty="0"/>
              <a:t> </a:t>
            </a:r>
            <a:r>
              <a:rPr lang="fi-FI" dirty="0" err="1"/>
              <a:t>have</a:t>
            </a:r>
            <a:r>
              <a:rPr lang="fi-FI" dirty="0"/>
              <a:t> </a:t>
            </a:r>
            <a:r>
              <a:rPr lang="fi-FI" dirty="0" err="1"/>
              <a:t>the</a:t>
            </a:r>
            <a:r>
              <a:rPr lang="fi-FI" dirty="0"/>
              <a:t> </a:t>
            </a:r>
            <a:r>
              <a:rPr lang="fi-FI" dirty="0" err="1"/>
              <a:t>right</a:t>
            </a:r>
            <a:r>
              <a:rPr lang="fi-FI" dirty="0"/>
              <a:t> to </a:t>
            </a:r>
            <a:r>
              <a:rPr lang="fi-FI" dirty="0" err="1"/>
              <a:t>grow</a:t>
            </a:r>
            <a:r>
              <a:rPr lang="fi-FI" dirty="0"/>
              <a:t> </a:t>
            </a:r>
            <a:r>
              <a:rPr lang="fi-FI" dirty="0" err="1"/>
              <a:t>up</a:t>
            </a:r>
            <a:r>
              <a:rPr lang="fi-FI" dirty="0"/>
              <a:t> as </a:t>
            </a:r>
            <a:r>
              <a:rPr lang="fi-FI" dirty="0" err="1"/>
              <a:t>employees</a:t>
            </a:r>
            <a:r>
              <a:rPr lang="fi-FI" dirty="0"/>
              <a:t> </a:t>
            </a:r>
            <a:r>
              <a:rPr lang="fi-FI" dirty="0" err="1"/>
              <a:t>not</a:t>
            </a:r>
            <a:r>
              <a:rPr lang="fi-FI" dirty="0"/>
              <a:t> </a:t>
            </a:r>
            <a:r>
              <a:rPr lang="fi-FI" dirty="0" err="1"/>
              <a:t>only</a:t>
            </a:r>
            <a:r>
              <a:rPr lang="fi-FI" dirty="0"/>
              <a:t> </a:t>
            </a:r>
            <a:r>
              <a:rPr lang="fi-FI" dirty="0" err="1"/>
              <a:t>service</a:t>
            </a:r>
            <a:r>
              <a:rPr lang="fi-FI" dirty="0"/>
              <a:t> </a:t>
            </a:r>
            <a:r>
              <a:rPr lang="fi-FI" dirty="0" err="1"/>
              <a:t>users</a:t>
            </a:r>
            <a:r>
              <a:rPr lang="fi-FI" dirty="0"/>
              <a:t> </a:t>
            </a:r>
          </a:p>
          <a:p>
            <a:r>
              <a:rPr lang="fi-FI" dirty="0" err="1"/>
              <a:t>Skills</a:t>
            </a:r>
            <a:r>
              <a:rPr lang="fi-FI" dirty="0"/>
              <a:t> to </a:t>
            </a:r>
            <a:r>
              <a:rPr lang="fi-FI" dirty="0" err="1"/>
              <a:t>develop</a:t>
            </a:r>
            <a:r>
              <a:rPr lang="fi-FI" dirty="0"/>
              <a:t> </a:t>
            </a:r>
            <a:r>
              <a:rPr lang="fi-FI" dirty="0" err="1"/>
              <a:t>mainstream</a:t>
            </a:r>
            <a:r>
              <a:rPr lang="fi-FI" dirty="0"/>
              <a:t> </a:t>
            </a:r>
            <a:r>
              <a:rPr lang="fi-FI" dirty="0" err="1"/>
              <a:t>education</a:t>
            </a:r>
            <a:r>
              <a:rPr lang="fi-FI" dirty="0"/>
              <a:t> to </a:t>
            </a:r>
            <a:r>
              <a:rPr lang="fi-FI" dirty="0" err="1"/>
              <a:t>become</a:t>
            </a:r>
            <a:r>
              <a:rPr lang="fi-FI" dirty="0"/>
              <a:t> </a:t>
            </a:r>
            <a:r>
              <a:rPr lang="fi-FI" dirty="0" err="1"/>
              <a:t>more</a:t>
            </a:r>
            <a:r>
              <a:rPr lang="fi-FI" dirty="0"/>
              <a:t> </a:t>
            </a:r>
            <a:r>
              <a:rPr lang="fi-FI" dirty="0" err="1"/>
              <a:t>inclusive</a:t>
            </a:r>
            <a:endParaRPr lang="fi-FI" dirty="0"/>
          </a:p>
          <a:p>
            <a:pPr lvl="1"/>
            <a:r>
              <a:rPr lang="fi-FI" dirty="0" err="1"/>
              <a:t>Skills</a:t>
            </a:r>
            <a:r>
              <a:rPr lang="fi-FI" dirty="0"/>
              <a:t> in </a:t>
            </a:r>
            <a:r>
              <a:rPr lang="fi-FI" dirty="0" err="1"/>
              <a:t>diversity</a:t>
            </a:r>
            <a:r>
              <a:rPr lang="fi-FI" dirty="0"/>
              <a:t> management</a:t>
            </a:r>
          </a:p>
          <a:p>
            <a:pPr lvl="1"/>
            <a:r>
              <a:rPr lang="fi-FI" dirty="0" err="1"/>
              <a:t>Skills</a:t>
            </a:r>
            <a:r>
              <a:rPr lang="fi-FI" dirty="0"/>
              <a:t> in </a:t>
            </a:r>
            <a:r>
              <a:rPr lang="fi-FI" dirty="0" err="1"/>
              <a:t>pedagogics</a:t>
            </a:r>
            <a:endParaRPr lang="fi-FI" dirty="0"/>
          </a:p>
          <a:p>
            <a:pPr lvl="1"/>
            <a:r>
              <a:rPr lang="fi-FI" dirty="0" err="1"/>
              <a:t>Skills</a:t>
            </a:r>
            <a:r>
              <a:rPr lang="fi-FI" dirty="0"/>
              <a:t> in </a:t>
            </a:r>
            <a:r>
              <a:rPr lang="fi-FI" dirty="0" err="1"/>
              <a:t>co-operation</a:t>
            </a:r>
            <a:r>
              <a:rPr lang="fi-FI" dirty="0"/>
              <a:t> </a:t>
            </a:r>
            <a:r>
              <a:rPr lang="fi-FI" dirty="0" err="1"/>
              <a:t>with</a:t>
            </a:r>
            <a:r>
              <a:rPr lang="fi-FI" dirty="0"/>
              <a:t> </a:t>
            </a:r>
            <a:r>
              <a:rPr lang="fi-FI" dirty="0" err="1"/>
              <a:t>the</a:t>
            </a:r>
            <a:r>
              <a:rPr lang="fi-FI" dirty="0"/>
              <a:t> </a:t>
            </a:r>
            <a:r>
              <a:rPr lang="fi-FI" dirty="0" err="1"/>
              <a:t>working</a:t>
            </a:r>
            <a:r>
              <a:rPr lang="fi-FI" dirty="0"/>
              <a:t> life (</a:t>
            </a:r>
            <a:r>
              <a:rPr lang="fi-FI" dirty="0" err="1"/>
              <a:t>work</a:t>
            </a:r>
            <a:r>
              <a:rPr lang="fi-FI" dirty="0"/>
              <a:t> </a:t>
            </a:r>
            <a:r>
              <a:rPr lang="fi-FI" dirty="0" err="1"/>
              <a:t>trials</a:t>
            </a:r>
            <a:r>
              <a:rPr lang="fi-FI" dirty="0"/>
              <a:t>, on-</a:t>
            </a:r>
            <a:r>
              <a:rPr lang="fi-FI" dirty="0" err="1"/>
              <a:t>the</a:t>
            </a:r>
            <a:r>
              <a:rPr lang="fi-FI" dirty="0"/>
              <a:t>-</a:t>
            </a:r>
            <a:r>
              <a:rPr lang="fi-FI" dirty="0" err="1"/>
              <a:t>job-training</a:t>
            </a:r>
            <a:r>
              <a:rPr lang="fi-FI" dirty="0"/>
              <a:t>, </a:t>
            </a:r>
            <a:r>
              <a:rPr lang="fi-FI" dirty="0" err="1"/>
              <a:t>metoring</a:t>
            </a:r>
            <a:r>
              <a:rPr lang="fi-FI" dirty="0"/>
              <a:t> </a:t>
            </a:r>
            <a:r>
              <a:rPr lang="fi-FI" dirty="0" err="1"/>
              <a:t>programmes</a:t>
            </a:r>
            <a:r>
              <a:rPr lang="fi-FI" dirty="0"/>
              <a:t> etc.)</a:t>
            </a:r>
          </a:p>
          <a:p>
            <a:pPr lvl="1"/>
            <a:r>
              <a:rPr lang="fi-FI" dirty="0"/>
              <a:t>Teachers’ </a:t>
            </a:r>
            <a:r>
              <a:rPr lang="fi-FI" dirty="0" err="1"/>
              <a:t>competence</a:t>
            </a:r>
            <a:r>
              <a:rPr lang="fi-FI" dirty="0"/>
              <a:t> </a:t>
            </a:r>
            <a:r>
              <a:rPr lang="fi-FI" dirty="0" err="1"/>
              <a:t>building</a:t>
            </a:r>
            <a:endParaRPr lang="fi-FI" dirty="0"/>
          </a:p>
          <a:p>
            <a:pPr lvl="1"/>
            <a:r>
              <a:rPr lang="fi-FI" dirty="0" err="1"/>
              <a:t>Innovative</a:t>
            </a:r>
            <a:r>
              <a:rPr lang="fi-FI" dirty="0"/>
              <a:t> </a:t>
            </a:r>
            <a:r>
              <a:rPr lang="fi-FI" dirty="0" err="1"/>
              <a:t>approaches</a:t>
            </a:r>
            <a:endParaRPr lang="fi-FI" dirty="0"/>
          </a:p>
          <a:p>
            <a:r>
              <a:rPr lang="fi-FI" dirty="0"/>
              <a:t>Accessibility; </a:t>
            </a:r>
            <a:r>
              <a:rPr lang="fi-FI" dirty="0" err="1"/>
              <a:t>physical</a:t>
            </a:r>
            <a:r>
              <a:rPr lang="fi-FI" dirty="0"/>
              <a:t>, </a:t>
            </a:r>
            <a:r>
              <a:rPr lang="fi-FI" dirty="0" err="1"/>
              <a:t>mental</a:t>
            </a:r>
            <a:r>
              <a:rPr lang="fi-FI" dirty="0"/>
              <a:t>, </a:t>
            </a:r>
            <a:r>
              <a:rPr lang="fi-FI" dirty="0" err="1"/>
              <a:t>digital</a:t>
            </a:r>
            <a:r>
              <a:rPr lang="fi-FI" dirty="0"/>
              <a:t>, </a:t>
            </a:r>
            <a:r>
              <a:rPr lang="fi-FI" dirty="0" err="1"/>
              <a:t>communicational</a:t>
            </a:r>
            <a:endParaRPr lang="fi-FI" dirty="0"/>
          </a:p>
          <a:p>
            <a:r>
              <a:rPr lang="fi-FI" dirty="0"/>
              <a:t>Focus on </a:t>
            </a:r>
            <a:r>
              <a:rPr lang="fi-FI" dirty="0" err="1"/>
              <a:t>school</a:t>
            </a:r>
            <a:r>
              <a:rPr lang="fi-FI" dirty="0"/>
              <a:t> as a </a:t>
            </a:r>
            <a:r>
              <a:rPr lang="fi-FI" dirty="0" err="1"/>
              <a:t>society</a:t>
            </a:r>
            <a:r>
              <a:rPr lang="fi-FI" dirty="0"/>
              <a:t>, </a:t>
            </a:r>
            <a:r>
              <a:rPr lang="fi-FI" dirty="0" err="1"/>
              <a:t>not</a:t>
            </a:r>
            <a:r>
              <a:rPr lang="fi-FI" dirty="0"/>
              <a:t> </a:t>
            </a:r>
            <a:r>
              <a:rPr lang="fi-FI" dirty="0" err="1"/>
              <a:t>only</a:t>
            </a:r>
            <a:r>
              <a:rPr lang="fi-FI" dirty="0"/>
              <a:t> on </a:t>
            </a:r>
            <a:r>
              <a:rPr lang="fi-FI" dirty="0" err="1"/>
              <a:t>individuals</a:t>
            </a:r>
            <a:r>
              <a:rPr lang="fi-FI" dirty="0"/>
              <a:t> </a:t>
            </a:r>
            <a:r>
              <a:rPr lang="fi-FI" dirty="0" err="1"/>
              <a:t>who</a:t>
            </a:r>
            <a:r>
              <a:rPr lang="fi-FI" dirty="0"/>
              <a:t> </a:t>
            </a:r>
            <a:r>
              <a:rPr lang="fi-FI" dirty="0" err="1"/>
              <a:t>have</a:t>
            </a:r>
            <a:r>
              <a:rPr lang="fi-FI" dirty="0"/>
              <a:t> </a:t>
            </a:r>
            <a:r>
              <a:rPr lang="fi-FI" dirty="0" err="1"/>
              <a:t>needs</a:t>
            </a:r>
            <a:endParaRPr lang="fi-FI" dirty="0"/>
          </a:p>
          <a:p>
            <a:pPr marL="19050" indent="0">
              <a:buNone/>
            </a:pPr>
            <a:endParaRPr lang="fi-FI" dirty="0"/>
          </a:p>
        </p:txBody>
      </p:sp>
      <p:sp>
        <p:nvSpPr>
          <p:cNvPr id="4" name="Päivämäärän paikkamerkki 3">
            <a:extLst>
              <a:ext uri="{FF2B5EF4-FFF2-40B4-BE49-F238E27FC236}">
                <a16:creationId xmlns:a16="http://schemas.microsoft.com/office/drawing/2014/main" id="{51512413-1B2B-40F6-896E-E83052D408DF}"/>
              </a:ext>
            </a:extLst>
          </p:cNvPr>
          <p:cNvSpPr>
            <a:spLocks noGrp="1"/>
          </p:cNvSpPr>
          <p:nvPr>
            <p:ph type="dt" sz="half" idx="10"/>
          </p:nvPr>
        </p:nvSpPr>
        <p:spPr/>
        <p:txBody>
          <a:bodyPr/>
          <a:lstStyle/>
          <a:p>
            <a:fld id="{988DEB77-5001-4251-B7E9-27C0192458CD}" type="datetime1">
              <a:rPr lang="fi-FI" smtClean="0"/>
              <a:t>26.10.2018</a:t>
            </a:fld>
            <a:endParaRPr lang="fi-FI"/>
          </a:p>
        </p:txBody>
      </p:sp>
    </p:spTree>
    <p:extLst>
      <p:ext uri="{BB962C8B-B14F-4D97-AF65-F5344CB8AC3E}">
        <p14:creationId xmlns:p14="http://schemas.microsoft.com/office/powerpoint/2010/main" val="204932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err="1"/>
              <a:t>Inclusion</a:t>
            </a:r>
            <a:r>
              <a:rPr lang="fi-FI" dirty="0"/>
              <a:t> in the labour </a:t>
            </a:r>
            <a:r>
              <a:rPr lang="fi-FI" dirty="0" err="1"/>
              <a:t>market</a:t>
            </a:r>
            <a:endParaRPr lang="fi-FI" dirty="0"/>
          </a:p>
        </p:txBody>
      </p:sp>
      <p:sp>
        <p:nvSpPr>
          <p:cNvPr id="3" name="Sisällön paikkamerkki 2"/>
          <p:cNvSpPr>
            <a:spLocks noGrp="1"/>
          </p:cNvSpPr>
          <p:nvPr>
            <p:ph idx="1"/>
          </p:nvPr>
        </p:nvSpPr>
        <p:spPr/>
        <p:txBody>
          <a:bodyPr>
            <a:normAutofit fontScale="77500" lnSpcReduction="20000"/>
          </a:bodyPr>
          <a:lstStyle/>
          <a:p>
            <a:r>
              <a:rPr lang="fi-FI" dirty="0" err="1"/>
              <a:t>Difficult</a:t>
            </a:r>
            <a:r>
              <a:rPr lang="fi-FI" dirty="0"/>
              <a:t> to </a:t>
            </a:r>
            <a:r>
              <a:rPr lang="fi-FI" dirty="0" err="1"/>
              <a:t>gain</a:t>
            </a:r>
            <a:r>
              <a:rPr lang="fi-FI" dirty="0"/>
              <a:t> </a:t>
            </a:r>
            <a:r>
              <a:rPr lang="fi-FI" dirty="0" err="1"/>
              <a:t>proper</a:t>
            </a:r>
            <a:r>
              <a:rPr lang="fi-FI" dirty="0"/>
              <a:t> </a:t>
            </a:r>
            <a:r>
              <a:rPr lang="fi-FI" dirty="0" err="1"/>
              <a:t>statistics</a:t>
            </a:r>
            <a:endParaRPr lang="fi-FI" dirty="0"/>
          </a:p>
          <a:p>
            <a:pPr lvl="1"/>
            <a:r>
              <a:rPr lang="fi-FI" dirty="0" err="1"/>
              <a:t>Who</a:t>
            </a:r>
            <a:r>
              <a:rPr lang="fi-FI" dirty="0"/>
              <a:t> is with a </a:t>
            </a:r>
            <a:r>
              <a:rPr lang="fi-FI" dirty="0" err="1"/>
              <a:t>disability</a:t>
            </a:r>
            <a:r>
              <a:rPr lang="fi-FI" dirty="0"/>
              <a:t>?</a:t>
            </a:r>
          </a:p>
          <a:p>
            <a:pPr lvl="1"/>
            <a:r>
              <a:rPr lang="fi-FI" dirty="0" err="1"/>
              <a:t>Registered</a:t>
            </a:r>
            <a:r>
              <a:rPr lang="fi-FI" dirty="0"/>
              <a:t> as </a:t>
            </a:r>
            <a:r>
              <a:rPr lang="fi-FI" dirty="0" err="1"/>
              <a:t>work</a:t>
            </a:r>
            <a:r>
              <a:rPr lang="fi-FI" dirty="0"/>
              <a:t> </a:t>
            </a:r>
            <a:r>
              <a:rPr lang="fi-FI" dirty="0" err="1"/>
              <a:t>force</a:t>
            </a:r>
            <a:r>
              <a:rPr lang="fi-FI" dirty="0"/>
              <a:t> </a:t>
            </a:r>
            <a:r>
              <a:rPr lang="fi-FI" dirty="0" err="1"/>
              <a:t>or</a:t>
            </a:r>
            <a:r>
              <a:rPr lang="fi-FI" dirty="0"/>
              <a:t> outside </a:t>
            </a:r>
            <a:r>
              <a:rPr lang="fi-FI" dirty="0" err="1"/>
              <a:t>work</a:t>
            </a:r>
            <a:r>
              <a:rPr lang="fi-FI" dirty="0"/>
              <a:t> </a:t>
            </a:r>
            <a:r>
              <a:rPr lang="fi-FI" dirty="0" err="1"/>
              <a:t>force</a:t>
            </a:r>
            <a:r>
              <a:rPr lang="fi-FI" dirty="0"/>
              <a:t> (</a:t>
            </a:r>
            <a:r>
              <a:rPr lang="fi-FI" dirty="0" err="1"/>
              <a:t>retirement</a:t>
            </a:r>
            <a:r>
              <a:rPr lang="fi-FI" dirty="0"/>
              <a:t>)?</a:t>
            </a:r>
          </a:p>
          <a:p>
            <a:pPr lvl="1"/>
            <a:r>
              <a:rPr lang="fi-FI" dirty="0" err="1"/>
              <a:t>Registered</a:t>
            </a:r>
            <a:r>
              <a:rPr lang="fi-FI" dirty="0"/>
              <a:t> as </a:t>
            </a:r>
            <a:r>
              <a:rPr lang="fi-FI" dirty="0" err="1"/>
              <a:t>unemployed</a:t>
            </a:r>
            <a:r>
              <a:rPr lang="fi-FI" dirty="0"/>
              <a:t>/</a:t>
            </a:r>
            <a:r>
              <a:rPr lang="fi-FI" dirty="0" err="1"/>
              <a:t>employed</a:t>
            </a:r>
            <a:r>
              <a:rPr lang="fi-FI" dirty="0"/>
              <a:t>/</a:t>
            </a:r>
            <a:r>
              <a:rPr lang="fi-FI" dirty="0" err="1"/>
              <a:t>active</a:t>
            </a:r>
            <a:r>
              <a:rPr lang="fi-FI" dirty="0"/>
              <a:t> in </a:t>
            </a:r>
            <a:r>
              <a:rPr lang="fi-FI" dirty="0" err="1"/>
              <a:t>employment</a:t>
            </a:r>
            <a:r>
              <a:rPr lang="fi-FI" dirty="0"/>
              <a:t> </a:t>
            </a:r>
            <a:r>
              <a:rPr lang="fi-FI" dirty="0" err="1"/>
              <a:t>or</a:t>
            </a:r>
            <a:r>
              <a:rPr lang="fi-FI" dirty="0"/>
              <a:t> social </a:t>
            </a:r>
            <a:r>
              <a:rPr lang="fi-FI" dirty="0" err="1"/>
              <a:t>measures</a:t>
            </a:r>
            <a:r>
              <a:rPr lang="fi-FI" dirty="0"/>
              <a:t>?</a:t>
            </a:r>
          </a:p>
          <a:p>
            <a:r>
              <a:rPr lang="fi-FI" dirty="0" err="1"/>
              <a:t>Disability</a:t>
            </a:r>
            <a:r>
              <a:rPr lang="fi-FI" dirty="0"/>
              <a:t> is a </a:t>
            </a:r>
            <a:r>
              <a:rPr lang="fi-FI" dirty="0" err="1"/>
              <a:t>problem</a:t>
            </a:r>
            <a:r>
              <a:rPr lang="fi-FI" dirty="0"/>
              <a:t> </a:t>
            </a:r>
            <a:r>
              <a:rPr lang="fi-FI" dirty="0" err="1"/>
              <a:t>if</a:t>
            </a:r>
            <a:r>
              <a:rPr lang="fi-FI" dirty="0"/>
              <a:t> </a:t>
            </a:r>
            <a:r>
              <a:rPr lang="fi-FI" dirty="0" err="1"/>
              <a:t>you</a:t>
            </a:r>
            <a:r>
              <a:rPr lang="fi-FI" dirty="0"/>
              <a:t> </a:t>
            </a:r>
            <a:r>
              <a:rPr lang="fi-FI" dirty="0" err="1"/>
              <a:t>are</a:t>
            </a:r>
            <a:r>
              <a:rPr lang="fi-FI" dirty="0"/>
              <a:t> outside </a:t>
            </a:r>
            <a:r>
              <a:rPr lang="fi-FI" dirty="0" err="1"/>
              <a:t>the</a:t>
            </a:r>
            <a:r>
              <a:rPr lang="fi-FI" dirty="0"/>
              <a:t> labour </a:t>
            </a:r>
            <a:r>
              <a:rPr lang="fi-FI" dirty="0" err="1"/>
              <a:t>force</a:t>
            </a:r>
            <a:endParaRPr lang="fi-FI" dirty="0"/>
          </a:p>
          <a:p>
            <a:r>
              <a:rPr lang="fi-FI" dirty="0" err="1"/>
              <a:t>Many</a:t>
            </a:r>
            <a:r>
              <a:rPr lang="fi-FI" dirty="0"/>
              <a:t> </a:t>
            </a:r>
            <a:r>
              <a:rPr lang="fi-FI" dirty="0" err="1"/>
              <a:t>people</a:t>
            </a:r>
            <a:r>
              <a:rPr lang="fi-FI" dirty="0"/>
              <a:t> </a:t>
            </a:r>
            <a:r>
              <a:rPr lang="fi-FI" dirty="0" err="1"/>
              <a:t>with</a:t>
            </a:r>
            <a:r>
              <a:rPr lang="fi-FI" dirty="0"/>
              <a:t> </a:t>
            </a:r>
            <a:r>
              <a:rPr lang="fi-FI" dirty="0" err="1"/>
              <a:t>disabilities</a:t>
            </a:r>
            <a:r>
              <a:rPr lang="fi-FI" dirty="0"/>
              <a:t> </a:t>
            </a:r>
            <a:r>
              <a:rPr lang="fi-FI" dirty="0" err="1"/>
              <a:t>who</a:t>
            </a:r>
            <a:r>
              <a:rPr lang="fi-FI" dirty="0"/>
              <a:t> </a:t>
            </a:r>
            <a:r>
              <a:rPr lang="fi-FI" dirty="0" err="1"/>
              <a:t>are</a:t>
            </a:r>
            <a:r>
              <a:rPr lang="fi-FI" dirty="0"/>
              <a:t> </a:t>
            </a:r>
            <a:r>
              <a:rPr lang="fi-FI" dirty="0" err="1"/>
              <a:t>working</a:t>
            </a:r>
            <a:r>
              <a:rPr lang="fi-FI" dirty="0"/>
              <a:t> </a:t>
            </a:r>
            <a:r>
              <a:rPr lang="fi-FI" dirty="0" err="1"/>
              <a:t>are</a:t>
            </a:r>
            <a:r>
              <a:rPr lang="fi-FI" dirty="0"/>
              <a:t> </a:t>
            </a:r>
            <a:r>
              <a:rPr lang="fi-FI" dirty="0" err="1"/>
              <a:t>managing</a:t>
            </a:r>
            <a:r>
              <a:rPr lang="fi-FI" dirty="0"/>
              <a:t> </a:t>
            </a:r>
            <a:r>
              <a:rPr lang="fi-FI" dirty="0" err="1"/>
              <a:t>fine</a:t>
            </a:r>
            <a:r>
              <a:rPr lang="fi-FI" dirty="0"/>
              <a:t>, </a:t>
            </a:r>
            <a:r>
              <a:rPr lang="fi-FI" dirty="0" err="1"/>
              <a:t>when</a:t>
            </a:r>
            <a:r>
              <a:rPr lang="fi-FI" dirty="0"/>
              <a:t> </a:t>
            </a:r>
            <a:r>
              <a:rPr lang="fi-FI" dirty="0" err="1"/>
              <a:t>given</a:t>
            </a:r>
            <a:r>
              <a:rPr lang="fi-FI" dirty="0"/>
              <a:t> </a:t>
            </a:r>
            <a:r>
              <a:rPr lang="fi-FI" dirty="0" err="1"/>
              <a:t>the</a:t>
            </a:r>
            <a:r>
              <a:rPr lang="fi-FI" dirty="0"/>
              <a:t> </a:t>
            </a:r>
            <a:r>
              <a:rPr lang="fi-FI" dirty="0" err="1"/>
              <a:t>right</a:t>
            </a:r>
            <a:r>
              <a:rPr lang="fi-FI" dirty="0"/>
              <a:t> </a:t>
            </a:r>
            <a:r>
              <a:rPr lang="fi-FI" dirty="0" err="1"/>
              <a:t>services</a:t>
            </a:r>
            <a:r>
              <a:rPr lang="fi-FI" dirty="0"/>
              <a:t> and </a:t>
            </a:r>
            <a:r>
              <a:rPr lang="fi-FI" dirty="0" err="1"/>
              <a:t>support</a:t>
            </a:r>
            <a:endParaRPr lang="fi-FI" dirty="0"/>
          </a:p>
          <a:p>
            <a:r>
              <a:rPr lang="en-US" dirty="0"/>
              <a:t> 3 main policies in EU:</a:t>
            </a:r>
          </a:p>
          <a:p>
            <a:pPr lvl="1"/>
            <a:r>
              <a:rPr lang="en-US" dirty="0"/>
              <a:t>Mainstreaming (same services for all)</a:t>
            </a:r>
          </a:p>
          <a:p>
            <a:pPr lvl="1"/>
            <a:r>
              <a:rPr lang="en-US" dirty="0"/>
              <a:t>Special and separate employment (sheltered workshops or similar segregated </a:t>
            </a:r>
            <a:r>
              <a:rPr lang="en-US" dirty="0" err="1"/>
              <a:t>labour</a:t>
            </a:r>
            <a:r>
              <a:rPr lang="en-US" dirty="0"/>
              <a:t> market system)</a:t>
            </a:r>
          </a:p>
          <a:p>
            <a:pPr lvl="1"/>
            <a:r>
              <a:rPr lang="en-US" dirty="0"/>
              <a:t>Dual and </a:t>
            </a:r>
            <a:r>
              <a:rPr lang="en-US" dirty="0" err="1"/>
              <a:t>multimodel</a:t>
            </a:r>
            <a:r>
              <a:rPr lang="en-US" dirty="0"/>
              <a:t> service system</a:t>
            </a:r>
          </a:p>
          <a:p>
            <a:pPr marL="241300" lvl="1" indent="0">
              <a:buNone/>
            </a:pPr>
            <a:endParaRPr lang="en-US" dirty="0"/>
          </a:p>
          <a:p>
            <a:pPr lvl="5"/>
            <a:r>
              <a:rPr lang="en-US" sz="1500" dirty="0"/>
              <a:t>The </a:t>
            </a:r>
            <a:r>
              <a:rPr lang="en-US" sz="1500" dirty="0" err="1"/>
              <a:t>Labour</a:t>
            </a:r>
            <a:r>
              <a:rPr lang="en-US" sz="1500" dirty="0"/>
              <a:t> Market Situation of People with Disabilities in EU25 (</a:t>
            </a:r>
            <a:r>
              <a:rPr lang="fi-FI" sz="1500" i="1" dirty="0" err="1"/>
              <a:t>Shima</a:t>
            </a:r>
            <a:r>
              <a:rPr lang="fi-FI" sz="1500" i="1" dirty="0"/>
              <a:t>, </a:t>
            </a:r>
            <a:r>
              <a:rPr lang="fi-FI" sz="1500" i="1" dirty="0" err="1"/>
              <a:t>Zólyomi</a:t>
            </a:r>
            <a:r>
              <a:rPr lang="fi-FI" sz="1500" i="1" dirty="0"/>
              <a:t>, </a:t>
            </a:r>
            <a:r>
              <a:rPr lang="fi-FI" sz="1500" i="1" dirty="0" err="1"/>
              <a:t>Asghar</a:t>
            </a:r>
            <a:r>
              <a:rPr lang="fi-FI" sz="1500" i="1" dirty="0"/>
              <a:t> , 2008)</a:t>
            </a:r>
            <a:r>
              <a:rPr lang="fi-FI" sz="1500" dirty="0"/>
              <a:t> </a:t>
            </a:r>
          </a:p>
        </p:txBody>
      </p:sp>
    </p:spTree>
    <p:extLst>
      <p:ext uri="{BB962C8B-B14F-4D97-AF65-F5344CB8AC3E}">
        <p14:creationId xmlns:p14="http://schemas.microsoft.com/office/powerpoint/2010/main" val="59006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Various</a:t>
            </a:r>
            <a:r>
              <a:rPr lang="fi-FI" dirty="0"/>
              <a:t> </a:t>
            </a:r>
            <a:r>
              <a:rPr lang="fi-FI" dirty="0" err="1"/>
              <a:t>measures</a:t>
            </a:r>
            <a:r>
              <a:rPr lang="fi-FI" dirty="0"/>
              <a:t> for </a:t>
            </a:r>
            <a:r>
              <a:rPr lang="fi-FI" dirty="0" err="1"/>
              <a:t>inclusion</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err="1"/>
              <a:t>Quota</a:t>
            </a:r>
            <a:r>
              <a:rPr lang="fi-FI" dirty="0"/>
              <a:t> </a:t>
            </a:r>
            <a:r>
              <a:rPr lang="fi-FI" dirty="0" err="1"/>
              <a:t>system</a:t>
            </a:r>
            <a:r>
              <a:rPr lang="fi-FI" dirty="0"/>
              <a:t>: </a:t>
            </a:r>
          </a:p>
          <a:p>
            <a:pPr lvl="1"/>
            <a:r>
              <a:rPr lang="fi-FI" dirty="0" err="1"/>
              <a:t>Austria</a:t>
            </a:r>
            <a:r>
              <a:rPr lang="fi-FI" dirty="0"/>
              <a:t>, </a:t>
            </a:r>
            <a:r>
              <a:rPr lang="fi-FI" dirty="0" err="1"/>
              <a:t>Czech</a:t>
            </a:r>
            <a:r>
              <a:rPr lang="fi-FI" dirty="0"/>
              <a:t> </a:t>
            </a:r>
            <a:r>
              <a:rPr lang="fi-FI" dirty="0" err="1"/>
              <a:t>Rep</a:t>
            </a:r>
            <a:r>
              <a:rPr lang="fi-FI" dirty="0"/>
              <a:t>, France, Germany, </a:t>
            </a:r>
            <a:r>
              <a:rPr lang="fi-FI" dirty="0" err="1"/>
              <a:t>Greece</a:t>
            </a:r>
            <a:r>
              <a:rPr lang="fi-FI" dirty="0"/>
              <a:t>, </a:t>
            </a:r>
            <a:r>
              <a:rPr lang="fi-FI" dirty="0" err="1"/>
              <a:t>Hungary</a:t>
            </a:r>
            <a:r>
              <a:rPr lang="fi-FI" dirty="0"/>
              <a:t>, </a:t>
            </a:r>
            <a:r>
              <a:rPr lang="fi-FI" dirty="0" err="1"/>
              <a:t>Italy</a:t>
            </a:r>
            <a:r>
              <a:rPr lang="fi-FI" dirty="0"/>
              <a:t>, </a:t>
            </a:r>
            <a:r>
              <a:rPr lang="fi-FI" dirty="0" err="1"/>
              <a:t>Lithuania</a:t>
            </a:r>
            <a:r>
              <a:rPr lang="fi-FI" dirty="0"/>
              <a:t>, Luxemburg, Malta, </a:t>
            </a:r>
            <a:r>
              <a:rPr lang="fi-FI" dirty="0" err="1"/>
              <a:t>Netherlands</a:t>
            </a:r>
            <a:r>
              <a:rPr lang="fi-FI" dirty="0"/>
              <a:t>, </a:t>
            </a:r>
            <a:r>
              <a:rPr lang="fi-FI" dirty="0" err="1"/>
              <a:t>Poland</a:t>
            </a:r>
            <a:r>
              <a:rPr lang="fi-FI" dirty="0"/>
              <a:t>, Portugal, Slovakia, Spain</a:t>
            </a:r>
          </a:p>
          <a:p>
            <a:r>
              <a:rPr lang="fi-FI" dirty="0" err="1"/>
              <a:t>Partial</a:t>
            </a:r>
            <a:r>
              <a:rPr lang="fi-FI" dirty="0"/>
              <a:t> </a:t>
            </a:r>
            <a:r>
              <a:rPr lang="fi-FI" dirty="0" err="1"/>
              <a:t>quota</a:t>
            </a:r>
            <a:r>
              <a:rPr lang="fi-FI" dirty="0"/>
              <a:t>:</a:t>
            </a:r>
          </a:p>
          <a:p>
            <a:pPr lvl="1"/>
            <a:r>
              <a:rPr lang="fi-FI" dirty="0" err="1"/>
              <a:t>Belgium</a:t>
            </a:r>
            <a:r>
              <a:rPr lang="fi-FI" dirty="0"/>
              <a:t>, </a:t>
            </a:r>
            <a:r>
              <a:rPr lang="fi-FI" dirty="0" err="1"/>
              <a:t>Cyprus</a:t>
            </a:r>
            <a:r>
              <a:rPr lang="fi-FI" dirty="0"/>
              <a:t>, </a:t>
            </a:r>
            <a:r>
              <a:rPr lang="fi-FI" dirty="0" err="1"/>
              <a:t>Ireland</a:t>
            </a:r>
            <a:r>
              <a:rPr lang="fi-FI" dirty="0"/>
              <a:t>, Slovenia</a:t>
            </a:r>
          </a:p>
          <a:p>
            <a:r>
              <a:rPr lang="fi-FI" dirty="0"/>
              <a:t>No </a:t>
            </a:r>
            <a:r>
              <a:rPr lang="fi-FI" dirty="0" err="1"/>
              <a:t>quota</a:t>
            </a:r>
            <a:r>
              <a:rPr lang="fi-FI" dirty="0"/>
              <a:t>:</a:t>
            </a:r>
          </a:p>
          <a:p>
            <a:pPr lvl="1"/>
            <a:r>
              <a:rPr lang="fi-FI" dirty="0"/>
              <a:t>Finland, </a:t>
            </a:r>
            <a:r>
              <a:rPr lang="fi-FI" dirty="0" err="1"/>
              <a:t>Sweden</a:t>
            </a:r>
            <a:r>
              <a:rPr lang="fi-FI" dirty="0"/>
              <a:t>, </a:t>
            </a:r>
            <a:r>
              <a:rPr lang="fi-FI" dirty="0" err="1"/>
              <a:t>Denmark</a:t>
            </a:r>
            <a:r>
              <a:rPr lang="fi-FI" dirty="0"/>
              <a:t>, Latvia, Estonia, UK</a:t>
            </a:r>
          </a:p>
          <a:p>
            <a:r>
              <a:rPr lang="fi-FI" dirty="0" err="1"/>
              <a:t>Quota</a:t>
            </a:r>
            <a:r>
              <a:rPr lang="fi-FI" dirty="0"/>
              <a:t> </a:t>
            </a:r>
            <a:r>
              <a:rPr lang="fi-FI" dirty="0" err="1"/>
              <a:t>does</a:t>
            </a:r>
            <a:r>
              <a:rPr lang="fi-FI" dirty="0"/>
              <a:t> </a:t>
            </a:r>
            <a:r>
              <a:rPr lang="fi-FI" dirty="0" err="1"/>
              <a:t>not</a:t>
            </a:r>
            <a:r>
              <a:rPr lang="fi-FI" dirty="0"/>
              <a:t> </a:t>
            </a:r>
            <a:r>
              <a:rPr lang="fi-FI" dirty="0" err="1"/>
              <a:t>seem</a:t>
            </a:r>
            <a:r>
              <a:rPr lang="fi-FI" dirty="0"/>
              <a:t> to </a:t>
            </a:r>
            <a:r>
              <a:rPr lang="fi-FI" dirty="0" err="1"/>
              <a:t>work</a:t>
            </a:r>
            <a:r>
              <a:rPr lang="fi-FI" dirty="0"/>
              <a:t> on </a:t>
            </a:r>
            <a:r>
              <a:rPr lang="fi-FI" dirty="0" err="1"/>
              <a:t>its</a:t>
            </a:r>
            <a:r>
              <a:rPr lang="fi-FI" dirty="0"/>
              <a:t> </a:t>
            </a:r>
            <a:r>
              <a:rPr lang="fi-FI" dirty="0" err="1"/>
              <a:t>own</a:t>
            </a:r>
            <a:r>
              <a:rPr lang="fi-FI" dirty="0"/>
              <a:t>, </a:t>
            </a:r>
            <a:r>
              <a:rPr lang="fi-FI" dirty="0" err="1"/>
              <a:t>but</a:t>
            </a:r>
            <a:r>
              <a:rPr lang="fi-FI" dirty="0"/>
              <a:t> </a:t>
            </a:r>
            <a:r>
              <a:rPr lang="fi-FI" dirty="0" err="1"/>
              <a:t>needs</a:t>
            </a:r>
            <a:r>
              <a:rPr lang="fi-FI" dirty="0"/>
              <a:t> </a:t>
            </a:r>
            <a:r>
              <a:rPr lang="fi-FI" dirty="0" err="1"/>
              <a:t>other</a:t>
            </a:r>
            <a:r>
              <a:rPr lang="fi-FI" dirty="0"/>
              <a:t> </a:t>
            </a:r>
            <a:r>
              <a:rPr lang="fi-FI" dirty="0" err="1"/>
              <a:t>measures</a:t>
            </a:r>
            <a:r>
              <a:rPr lang="fi-FI" dirty="0"/>
              <a:t> to </a:t>
            </a:r>
            <a:r>
              <a:rPr lang="fi-FI" dirty="0" err="1"/>
              <a:t>support</a:t>
            </a:r>
            <a:r>
              <a:rPr lang="fi-FI" dirty="0"/>
              <a:t> </a:t>
            </a:r>
            <a:r>
              <a:rPr lang="fi-FI" dirty="0" err="1"/>
              <a:t>employment</a:t>
            </a:r>
            <a:r>
              <a:rPr lang="fi-FI" dirty="0"/>
              <a:t>.</a:t>
            </a:r>
          </a:p>
          <a:p>
            <a:pPr marL="19050" indent="0">
              <a:buNone/>
            </a:pPr>
            <a:r>
              <a:rPr lang="fi-FI" sz="1700" dirty="0"/>
              <a:t>(Peer </a:t>
            </a:r>
            <a:r>
              <a:rPr lang="fi-FI" sz="1700" dirty="0" err="1"/>
              <a:t>review</a:t>
            </a:r>
            <a:r>
              <a:rPr lang="fi-FI" sz="1700" dirty="0"/>
              <a:t>: *</a:t>
            </a:r>
            <a:r>
              <a:rPr lang="fi-FI" sz="1700" dirty="0" err="1"/>
              <a:t>Work</a:t>
            </a:r>
            <a:r>
              <a:rPr lang="fi-FI" sz="1700" dirty="0"/>
              <a:t> </a:t>
            </a:r>
            <a:r>
              <a:rPr lang="fi-FI" sz="1700" dirty="0" err="1"/>
              <a:t>capacity</a:t>
            </a:r>
            <a:r>
              <a:rPr lang="fi-FI" sz="1700" dirty="0"/>
              <a:t> </a:t>
            </a:r>
            <a:r>
              <a:rPr lang="fi-FI" sz="1700" dirty="0" err="1"/>
              <a:t>assessment</a:t>
            </a:r>
            <a:r>
              <a:rPr lang="fi-FI" sz="1700" dirty="0"/>
              <a:t> and </a:t>
            </a:r>
            <a:r>
              <a:rPr lang="fi-FI" sz="1700" dirty="0" err="1"/>
              <a:t>employment</a:t>
            </a:r>
            <a:r>
              <a:rPr lang="fi-FI" sz="1700" dirty="0"/>
              <a:t> of </a:t>
            </a:r>
            <a:r>
              <a:rPr lang="fi-FI" sz="1700" dirty="0" err="1"/>
              <a:t>people</a:t>
            </a:r>
            <a:r>
              <a:rPr lang="fi-FI" sz="1700" dirty="0"/>
              <a:t> </a:t>
            </a:r>
            <a:r>
              <a:rPr lang="fi-FI" sz="1700" dirty="0" err="1"/>
              <a:t>with</a:t>
            </a:r>
            <a:r>
              <a:rPr lang="fi-FI" sz="1700" dirty="0"/>
              <a:t> </a:t>
            </a:r>
            <a:r>
              <a:rPr lang="fi-FI" sz="1700" dirty="0" err="1"/>
              <a:t>disabilities</a:t>
            </a:r>
            <a:r>
              <a:rPr lang="fi-FI" sz="1700" dirty="0"/>
              <a:t>’ </a:t>
            </a:r>
            <a:r>
              <a:rPr lang="fi-FI" sz="1700" dirty="0" err="1"/>
              <a:t>Synthesis</a:t>
            </a:r>
            <a:r>
              <a:rPr lang="fi-FI" sz="1700" dirty="0"/>
              <a:t> Report 2018)</a:t>
            </a:r>
          </a:p>
        </p:txBody>
      </p:sp>
    </p:spTree>
    <p:extLst>
      <p:ext uri="{BB962C8B-B14F-4D97-AF65-F5344CB8AC3E}">
        <p14:creationId xmlns:p14="http://schemas.microsoft.com/office/powerpoint/2010/main" val="2952999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a:t>Incentives</a:t>
            </a:r>
            <a:r>
              <a:rPr lang="fi-FI" dirty="0"/>
              <a:t> for </a:t>
            </a:r>
            <a:r>
              <a:rPr lang="fi-FI" dirty="0" err="1"/>
              <a:t>employers</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err="1"/>
              <a:t>Wage</a:t>
            </a:r>
            <a:r>
              <a:rPr lang="fi-FI" dirty="0"/>
              <a:t> </a:t>
            </a:r>
            <a:r>
              <a:rPr lang="fi-FI" dirty="0" err="1"/>
              <a:t>subsidies</a:t>
            </a:r>
            <a:endParaRPr lang="fi-FI" dirty="0"/>
          </a:p>
          <a:p>
            <a:pPr lvl="1"/>
            <a:r>
              <a:rPr lang="fi-FI" dirty="0" err="1"/>
              <a:t>Flex-security</a:t>
            </a:r>
            <a:r>
              <a:rPr lang="fi-FI" dirty="0"/>
              <a:t> (DEN)</a:t>
            </a:r>
          </a:p>
          <a:p>
            <a:r>
              <a:rPr lang="fi-FI" dirty="0" err="1"/>
              <a:t>Penalty</a:t>
            </a:r>
            <a:r>
              <a:rPr lang="fi-FI" dirty="0"/>
              <a:t> </a:t>
            </a:r>
            <a:r>
              <a:rPr lang="fi-FI" dirty="0" err="1"/>
              <a:t>fees</a:t>
            </a:r>
            <a:r>
              <a:rPr lang="fi-FI" dirty="0"/>
              <a:t> </a:t>
            </a:r>
            <a:r>
              <a:rPr lang="fi-FI" dirty="0" err="1"/>
              <a:t>if</a:t>
            </a:r>
            <a:r>
              <a:rPr lang="fi-FI" dirty="0"/>
              <a:t> </a:t>
            </a:r>
            <a:r>
              <a:rPr lang="fi-FI" dirty="0" err="1"/>
              <a:t>not</a:t>
            </a:r>
            <a:r>
              <a:rPr lang="fi-FI" dirty="0"/>
              <a:t> </a:t>
            </a:r>
            <a:r>
              <a:rPr lang="fi-FI" dirty="0" err="1"/>
              <a:t>implementing</a:t>
            </a:r>
            <a:r>
              <a:rPr lang="fi-FI" dirty="0"/>
              <a:t> </a:t>
            </a:r>
            <a:r>
              <a:rPr lang="fi-FI" dirty="0" err="1"/>
              <a:t>quota</a:t>
            </a:r>
            <a:endParaRPr lang="fi-FI" dirty="0"/>
          </a:p>
          <a:p>
            <a:r>
              <a:rPr lang="fi-FI" dirty="0"/>
              <a:t>Financial </a:t>
            </a:r>
            <a:r>
              <a:rPr lang="fi-FI" dirty="0" err="1"/>
              <a:t>incentives</a:t>
            </a:r>
            <a:r>
              <a:rPr lang="fi-FI" dirty="0"/>
              <a:t> </a:t>
            </a:r>
            <a:r>
              <a:rPr lang="fi-FI" dirty="0" err="1"/>
              <a:t>imbedded</a:t>
            </a:r>
            <a:r>
              <a:rPr lang="fi-FI" dirty="0"/>
              <a:t> in </a:t>
            </a:r>
            <a:r>
              <a:rPr lang="fi-FI" dirty="0" err="1"/>
              <a:t>vocational</a:t>
            </a:r>
            <a:r>
              <a:rPr lang="fi-FI" dirty="0"/>
              <a:t> </a:t>
            </a:r>
            <a:r>
              <a:rPr lang="fi-FI" dirty="0" err="1"/>
              <a:t>rehabilitation</a:t>
            </a:r>
            <a:r>
              <a:rPr lang="fi-FI" dirty="0"/>
              <a:t> </a:t>
            </a:r>
            <a:r>
              <a:rPr lang="fi-FI" dirty="0" err="1"/>
              <a:t>services</a:t>
            </a:r>
            <a:endParaRPr lang="fi-FI" dirty="0"/>
          </a:p>
          <a:p>
            <a:pPr lvl="1"/>
            <a:r>
              <a:rPr lang="fi-FI" dirty="0"/>
              <a:t>In Finland </a:t>
            </a:r>
            <a:r>
              <a:rPr lang="fi-FI" dirty="0" err="1"/>
              <a:t>large</a:t>
            </a:r>
            <a:r>
              <a:rPr lang="fi-FI" dirty="0"/>
              <a:t> </a:t>
            </a:r>
            <a:r>
              <a:rPr lang="fi-FI" dirty="0" err="1"/>
              <a:t>employers</a:t>
            </a:r>
            <a:r>
              <a:rPr lang="fi-FI" dirty="0"/>
              <a:t> </a:t>
            </a:r>
            <a:r>
              <a:rPr lang="fi-FI" dirty="0" err="1"/>
              <a:t>benefit</a:t>
            </a:r>
            <a:r>
              <a:rPr lang="fi-FI" dirty="0"/>
              <a:t> </a:t>
            </a:r>
            <a:r>
              <a:rPr lang="fi-FI" dirty="0" err="1"/>
              <a:t>from</a:t>
            </a:r>
            <a:r>
              <a:rPr lang="fi-FI" dirty="0"/>
              <a:t> </a:t>
            </a:r>
            <a:r>
              <a:rPr lang="fi-FI" dirty="0" err="1"/>
              <a:t>rehabilitation</a:t>
            </a:r>
            <a:r>
              <a:rPr lang="fi-FI" dirty="0"/>
              <a:t> </a:t>
            </a:r>
            <a:r>
              <a:rPr lang="fi-FI" dirty="0" err="1"/>
              <a:t>more</a:t>
            </a:r>
            <a:r>
              <a:rPr lang="fi-FI" dirty="0"/>
              <a:t> </a:t>
            </a:r>
            <a:r>
              <a:rPr lang="fi-FI" dirty="0" err="1"/>
              <a:t>than</a:t>
            </a:r>
            <a:r>
              <a:rPr lang="fi-FI" dirty="0"/>
              <a:t> </a:t>
            </a:r>
            <a:r>
              <a:rPr lang="fi-FI" dirty="0" err="1"/>
              <a:t>early</a:t>
            </a:r>
            <a:r>
              <a:rPr lang="fi-FI" dirty="0"/>
              <a:t> </a:t>
            </a:r>
            <a:r>
              <a:rPr lang="fi-FI" dirty="0" err="1"/>
              <a:t>retirement</a:t>
            </a:r>
            <a:r>
              <a:rPr lang="fi-FI" dirty="0"/>
              <a:t> </a:t>
            </a:r>
            <a:r>
              <a:rPr lang="fi-FI" dirty="0" err="1"/>
              <a:t>activities</a:t>
            </a:r>
            <a:endParaRPr lang="fi-FI" dirty="0"/>
          </a:p>
          <a:p>
            <a:pPr lvl="1"/>
            <a:r>
              <a:rPr lang="fi-FI" dirty="0" err="1"/>
              <a:t>Part-time</a:t>
            </a:r>
            <a:r>
              <a:rPr lang="fi-FI" dirty="0"/>
              <a:t> </a:t>
            </a:r>
            <a:r>
              <a:rPr lang="fi-FI" dirty="0" err="1"/>
              <a:t>sick-leave</a:t>
            </a:r>
            <a:r>
              <a:rPr lang="fi-FI" dirty="0"/>
              <a:t> and </a:t>
            </a:r>
            <a:r>
              <a:rPr lang="fi-FI" dirty="0" err="1"/>
              <a:t>part-time</a:t>
            </a:r>
            <a:r>
              <a:rPr lang="fi-FI" dirty="0"/>
              <a:t> </a:t>
            </a:r>
            <a:r>
              <a:rPr lang="fi-FI" dirty="0" err="1"/>
              <a:t>pensions</a:t>
            </a:r>
            <a:endParaRPr lang="fi-FI" dirty="0"/>
          </a:p>
          <a:p>
            <a:r>
              <a:rPr lang="fi-FI" dirty="0" err="1"/>
              <a:t>Various</a:t>
            </a:r>
            <a:r>
              <a:rPr lang="fi-FI" dirty="0"/>
              <a:t> </a:t>
            </a:r>
            <a:r>
              <a:rPr lang="fi-FI" dirty="0" err="1"/>
              <a:t>systems</a:t>
            </a:r>
            <a:r>
              <a:rPr lang="fi-FI" dirty="0"/>
              <a:t> for </a:t>
            </a:r>
            <a:r>
              <a:rPr lang="fi-FI" dirty="0" err="1"/>
              <a:t>internships</a:t>
            </a:r>
            <a:r>
              <a:rPr lang="fi-FI" dirty="0"/>
              <a:t>, </a:t>
            </a:r>
            <a:r>
              <a:rPr lang="fi-FI" dirty="0" err="1"/>
              <a:t>try-outs</a:t>
            </a:r>
            <a:r>
              <a:rPr lang="fi-FI" dirty="0"/>
              <a:t> and in the </a:t>
            </a:r>
            <a:r>
              <a:rPr lang="fi-FI" dirty="0" err="1"/>
              <a:t>job</a:t>
            </a:r>
            <a:r>
              <a:rPr lang="fi-FI" dirty="0"/>
              <a:t> </a:t>
            </a:r>
            <a:r>
              <a:rPr lang="fi-FI" dirty="0" err="1"/>
              <a:t>training</a:t>
            </a:r>
            <a:endParaRPr lang="fi-FI" dirty="0"/>
          </a:p>
          <a:p>
            <a:pPr lvl="1"/>
            <a:r>
              <a:rPr lang="fi-FI" dirty="0" err="1"/>
              <a:t>Usually</a:t>
            </a:r>
            <a:r>
              <a:rPr lang="fi-FI" dirty="0"/>
              <a:t> no </a:t>
            </a:r>
            <a:r>
              <a:rPr lang="fi-FI" dirty="0" err="1"/>
              <a:t>wage</a:t>
            </a:r>
            <a:r>
              <a:rPr lang="fi-FI" dirty="0"/>
              <a:t> </a:t>
            </a:r>
            <a:r>
              <a:rPr lang="fi-FI" dirty="0" err="1"/>
              <a:t>costs</a:t>
            </a:r>
            <a:r>
              <a:rPr lang="fi-FI" dirty="0"/>
              <a:t> for </a:t>
            </a:r>
            <a:r>
              <a:rPr lang="fi-FI" dirty="0" err="1"/>
              <a:t>the</a:t>
            </a:r>
            <a:r>
              <a:rPr lang="fi-FI" dirty="0"/>
              <a:t> </a:t>
            </a:r>
            <a:r>
              <a:rPr lang="fi-FI" dirty="0" err="1"/>
              <a:t>employer</a:t>
            </a:r>
            <a:r>
              <a:rPr lang="fi-FI" dirty="0"/>
              <a:t>, </a:t>
            </a:r>
            <a:r>
              <a:rPr lang="fi-FI" dirty="0" err="1"/>
              <a:t>but</a:t>
            </a:r>
            <a:r>
              <a:rPr lang="fi-FI" dirty="0"/>
              <a:t> </a:t>
            </a:r>
            <a:r>
              <a:rPr lang="fi-FI" dirty="0" err="1"/>
              <a:t>costs</a:t>
            </a:r>
            <a:r>
              <a:rPr lang="fi-FI" dirty="0"/>
              <a:t> for </a:t>
            </a:r>
            <a:r>
              <a:rPr lang="fi-FI" dirty="0" err="1"/>
              <a:t>the</a:t>
            </a:r>
            <a:r>
              <a:rPr lang="fi-FI" dirty="0"/>
              <a:t> </a:t>
            </a:r>
            <a:r>
              <a:rPr lang="fi-FI" dirty="0" err="1"/>
              <a:t>insurance</a:t>
            </a:r>
            <a:r>
              <a:rPr lang="fi-FI" dirty="0"/>
              <a:t> </a:t>
            </a:r>
            <a:r>
              <a:rPr lang="fi-FI" dirty="0" err="1"/>
              <a:t>or</a:t>
            </a:r>
            <a:r>
              <a:rPr lang="fi-FI" dirty="0"/>
              <a:t> </a:t>
            </a:r>
            <a:r>
              <a:rPr lang="fi-FI" dirty="0" err="1"/>
              <a:t>public</a:t>
            </a:r>
            <a:r>
              <a:rPr lang="fi-FI" dirty="0"/>
              <a:t> </a:t>
            </a:r>
            <a:r>
              <a:rPr lang="fi-FI" dirty="0" err="1"/>
              <a:t>employment</a:t>
            </a:r>
            <a:r>
              <a:rPr lang="fi-FI" dirty="0"/>
              <a:t> </a:t>
            </a:r>
            <a:r>
              <a:rPr lang="fi-FI" dirty="0" err="1"/>
              <a:t>authorities</a:t>
            </a:r>
            <a:endParaRPr lang="fi-FI" dirty="0"/>
          </a:p>
        </p:txBody>
      </p:sp>
    </p:spTree>
    <p:extLst>
      <p:ext uri="{BB962C8B-B14F-4D97-AF65-F5344CB8AC3E}">
        <p14:creationId xmlns:p14="http://schemas.microsoft.com/office/powerpoint/2010/main" val="2849530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a:t>Special</a:t>
            </a:r>
            <a:r>
              <a:rPr lang="fi-FI" dirty="0"/>
              <a:t> </a:t>
            </a:r>
            <a:r>
              <a:rPr lang="fi-FI" dirty="0" err="1"/>
              <a:t>employment</a:t>
            </a:r>
            <a:r>
              <a:rPr lang="fi-FI" dirty="0"/>
              <a:t> </a:t>
            </a:r>
            <a:r>
              <a:rPr lang="fi-FI" dirty="0" err="1"/>
              <a:t>services</a:t>
            </a:r>
            <a:r>
              <a:rPr lang="fi-FI" dirty="0"/>
              <a:t>, </a:t>
            </a:r>
            <a:r>
              <a:rPr lang="fi-FI" dirty="0" err="1"/>
              <a:t>based</a:t>
            </a:r>
            <a:r>
              <a:rPr lang="fi-FI" dirty="0"/>
              <a:t> on </a:t>
            </a:r>
            <a:r>
              <a:rPr lang="fi-FI" dirty="0" err="1"/>
              <a:t>the</a:t>
            </a:r>
            <a:r>
              <a:rPr lang="fi-FI" dirty="0"/>
              <a:t> status</a:t>
            </a:r>
          </a:p>
        </p:txBody>
      </p:sp>
      <p:sp>
        <p:nvSpPr>
          <p:cNvPr id="3" name="Sisällön paikkamerkki 2"/>
          <p:cNvSpPr>
            <a:spLocks noGrp="1"/>
          </p:cNvSpPr>
          <p:nvPr>
            <p:ph idx="1"/>
          </p:nvPr>
        </p:nvSpPr>
        <p:spPr/>
        <p:txBody>
          <a:bodyPr>
            <a:normAutofit fontScale="92500" lnSpcReduction="20000"/>
          </a:bodyPr>
          <a:lstStyle/>
          <a:p>
            <a:r>
              <a:rPr lang="fi-FI" dirty="0" err="1"/>
              <a:t>Sheltered</a:t>
            </a:r>
            <a:r>
              <a:rPr lang="fi-FI" dirty="0"/>
              <a:t> </a:t>
            </a:r>
            <a:r>
              <a:rPr lang="fi-FI" dirty="0" err="1"/>
              <a:t>employment/workshops</a:t>
            </a:r>
            <a:endParaRPr lang="fi-FI" dirty="0"/>
          </a:p>
          <a:p>
            <a:pPr lvl="1"/>
            <a:r>
              <a:rPr lang="fi-FI" dirty="0" err="1"/>
              <a:t>Increase</a:t>
            </a:r>
            <a:r>
              <a:rPr lang="fi-FI" dirty="0"/>
              <a:t> in 2000 to 2008 in </a:t>
            </a:r>
            <a:r>
              <a:rPr lang="fi-FI" dirty="0" err="1"/>
              <a:t>Austria</a:t>
            </a:r>
            <a:r>
              <a:rPr lang="fi-FI" dirty="0"/>
              <a:t>, Germany, Finland, </a:t>
            </a:r>
            <a:r>
              <a:rPr lang="fi-FI" dirty="0" err="1"/>
              <a:t>italy</a:t>
            </a:r>
            <a:r>
              <a:rPr lang="fi-FI" dirty="0"/>
              <a:t>, Luxemburg and Portugal</a:t>
            </a:r>
          </a:p>
          <a:p>
            <a:pPr lvl="1"/>
            <a:r>
              <a:rPr lang="fi-FI" dirty="0" err="1"/>
              <a:t>Decrease</a:t>
            </a:r>
            <a:r>
              <a:rPr lang="fi-FI" dirty="0"/>
              <a:t> </a:t>
            </a:r>
            <a:r>
              <a:rPr lang="fi-FI" dirty="0" err="1"/>
              <a:t>only</a:t>
            </a:r>
            <a:r>
              <a:rPr lang="fi-FI" dirty="0"/>
              <a:t> in </a:t>
            </a:r>
            <a:r>
              <a:rPr lang="fi-FI" dirty="0" err="1"/>
              <a:t>Poland</a:t>
            </a:r>
            <a:r>
              <a:rPr lang="fi-FI" dirty="0"/>
              <a:t> and </a:t>
            </a:r>
            <a:r>
              <a:rPr lang="fi-FI" dirty="0" err="1"/>
              <a:t>Sweden</a:t>
            </a:r>
            <a:endParaRPr lang="fi-FI" dirty="0"/>
          </a:p>
          <a:p>
            <a:pPr lvl="1"/>
            <a:r>
              <a:rPr lang="fi-FI" dirty="0" err="1"/>
              <a:t>Social</a:t>
            </a:r>
            <a:r>
              <a:rPr lang="fi-FI" dirty="0"/>
              <a:t> </a:t>
            </a:r>
            <a:r>
              <a:rPr lang="fi-FI" dirty="0" err="1"/>
              <a:t>benefit</a:t>
            </a:r>
            <a:r>
              <a:rPr lang="fi-FI" dirty="0"/>
              <a:t>/</a:t>
            </a:r>
            <a:r>
              <a:rPr lang="fi-FI" dirty="0" err="1"/>
              <a:t>activity</a:t>
            </a:r>
            <a:r>
              <a:rPr lang="fi-FI" dirty="0"/>
              <a:t> </a:t>
            </a:r>
            <a:r>
              <a:rPr lang="fi-FI" dirty="0" err="1"/>
              <a:t>allowance</a:t>
            </a:r>
            <a:r>
              <a:rPr lang="fi-FI" dirty="0"/>
              <a:t> (</a:t>
            </a:r>
            <a:r>
              <a:rPr lang="fi-FI" dirty="0" err="1"/>
              <a:t>disability</a:t>
            </a:r>
            <a:r>
              <a:rPr lang="fi-FI" dirty="0"/>
              <a:t> </a:t>
            </a:r>
            <a:r>
              <a:rPr lang="fi-FI" dirty="0" err="1"/>
              <a:t>benefits</a:t>
            </a:r>
            <a:r>
              <a:rPr lang="fi-FI" dirty="0"/>
              <a:t>, </a:t>
            </a:r>
            <a:r>
              <a:rPr lang="fi-FI" dirty="0" err="1"/>
              <a:t>pension</a:t>
            </a:r>
            <a:r>
              <a:rPr lang="fi-FI" dirty="0"/>
              <a:t>/</a:t>
            </a:r>
            <a:r>
              <a:rPr lang="fi-FI" dirty="0" err="1"/>
              <a:t>rehabilitation</a:t>
            </a:r>
            <a:r>
              <a:rPr lang="fi-FI" dirty="0"/>
              <a:t> </a:t>
            </a:r>
            <a:r>
              <a:rPr lang="fi-FI" dirty="0" err="1"/>
              <a:t>benefits</a:t>
            </a:r>
            <a:r>
              <a:rPr lang="fi-FI" dirty="0"/>
              <a:t> etc.)</a:t>
            </a:r>
          </a:p>
          <a:p>
            <a:r>
              <a:rPr lang="fi-FI" dirty="0" err="1"/>
              <a:t>Workshops</a:t>
            </a:r>
            <a:r>
              <a:rPr lang="fi-FI" dirty="0"/>
              <a:t> and </a:t>
            </a:r>
            <a:r>
              <a:rPr lang="fi-FI" dirty="0" err="1"/>
              <a:t>other</a:t>
            </a:r>
            <a:r>
              <a:rPr lang="fi-FI" dirty="0"/>
              <a:t> </a:t>
            </a:r>
            <a:r>
              <a:rPr lang="fi-FI" dirty="0" err="1"/>
              <a:t>special</a:t>
            </a:r>
            <a:r>
              <a:rPr lang="fi-FI" dirty="0"/>
              <a:t> </a:t>
            </a:r>
            <a:r>
              <a:rPr lang="fi-FI" dirty="0" err="1"/>
              <a:t>employment</a:t>
            </a:r>
            <a:r>
              <a:rPr lang="fi-FI" dirty="0"/>
              <a:t> </a:t>
            </a:r>
            <a:r>
              <a:rPr lang="fi-FI" dirty="0" err="1"/>
              <a:t>units</a:t>
            </a:r>
            <a:r>
              <a:rPr lang="fi-FI" dirty="0"/>
              <a:t> common in </a:t>
            </a:r>
            <a:r>
              <a:rPr lang="fi-FI" dirty="0" err="1"/>
              <a:t>all</a:t>
            </a:r>
            <a:r>
              <a:rPr lang="fi-FI" dirty="0"/>
              <a:t> </a:t>
            </a:r>
            <a:r>
              <a:rPr lang="fi-FI" dirty="0" err="1"/>
              <a:t>member</a:t>
            </a:r>
            <a:r>
              <a:rPr lang="fi-FI" dirty="0"/>
              <a:t> </a:t>
            </a:r>
            <a:r>
              <a:rPr lang="fi-FI" dirty="0" err="1"/>
              <a:t>states</a:t>
            </a:r>
            <a:endParaRPr lang="fi-FI" dirty="0"/>
          </a:p>
          <a:p>
            <a:pPr lvl="1"/>
            <a:r>
              <a:rPr lang="fi-FI" dirty="0" err="1"/>
              <a:t>Not</a:t>
            </a:r>
            <a:r>
              <a:rPr lang="fi-FI" dirty="0"/>
              <a:t> </a:t>
            </a:r>
            <a:r>
              <a:rPr lang="fi-FI" dirty="0" err="1"/>
              <a:t>only</a:t>
            </a:r>
            <a:r>
              <a:rPr lang="fi-FI" dirty="0"/>
              <a:t> for </a:t>
            </a:r>
            <a:r>
              <a:rPr lang="fi-FI" dirty="0" err="1"/>
              <a:t>pwd</a:t>
            </a:r>
            <a:r>
              <a:rPr lang="fi-FI" dirty="0"/>
              <a:t>, </a:t>
            </a:r>
            <a:r>
              <a:rPr lang="fi-FI" dirty="0" err="1"/>
              <a:t>also</a:t>
            </a:r>
            <a:r>
              <a:rPr lang="fi-FI" dirty="0"/>
              <a:t> </a:t>
            </a:r>
            <a:r>
              <a:rPr lang="fi-FI" dirty="0" err="1"/>
              <a:t>other</a:t>
            </a:r>
            <a:r>
              <a:rPr lang="fi-FI" dirty="0"/>
              <a:t> long-</a:t>
            </a:r>
            <a:r>
              <a:rPr lang="fi-FI" dirty="0" err="1"/>
              <a:t>term</a:t>
            </a:r>
            <a:r>
              <a:rPr lang="fi-FI" dirty="0"/>
              <a:t> </a:t>
            </a:r>
            <a:r>
              <a:rPr lang="fi-FI" dirty="0" err="1"/>
              <a:t>unemployed</a:t>
            </a:r>
            <a:r>
              <a:rPr lang="fi-FI" dirty="0"/>
              <a:t> </a:t>
            </a:r>
            <a:r>
              <a:rPr lang="fi-FI" dirty="0" err="1"/>
              <a:t>people</a:t>
            </a:r>
            <a:r>
              <a:rPr lang="fi-FI" dirty="0"/>
              <a:t>, </a:t>
            </a:r>
            <a:r>
              <a:rPr lang="fi-FI" dirty="0" err="1"/>
              <a:t>young</a:t>
            </a:r>
            <a:r>
              <a:rPr lang="fi-FI" dirty="0"/>
              <a:t> </a:t>
            </a:r>
            <a:r>
              <a:rPr lang="fi-FI" dirty="0" err="1"/>
              <a:t>people</a:t>
            </a:r>
            <a:r>
              <a:rPr lang="fi-FI" dirty="0"/>
              <a:t>, </a:t>
            </a:r>
            <a:r>
              <a:rPr lang="fi-FI" dirty="0" err="1"/>
              <a:t>people</a:t>
            </a:r>
            <a:r>
              <a:rPr lang="fi-FI" dirty="0"/>
              <a:t> with </a:t>
            </a:r>
            <a:r>
              <a:rPr lang="fi-FI" dirty="0" err="1"/>
              <a:t>drug</a:t>
            </a:r>
            <a:r>
              <a:rPr lang="fi-FI" dirty="0"/>
              <a:t> </a:t>
            </a:r>
            <a:r>
              <a:rPr lang="fi-FI" dirty="0" err="1"/>
              <a:t>problems</a:t>
            </a:r>
            <a:r>
              <a:rPr lang="fi-FI" dirty="0"/>
              <a:t>, </a:t>
            </a:r>
            <a:r>
              <a:rPr lang="fi-FI" dirty="0" err="1"/>
              <a:t>people</a:t>
            </a:r>
            <a:r>
              <a:rPr lang="fi-FI" dirty="0"/>
              <a:t> with </a:t>
            </a:r>
            <a:r>
              <a:rPr lang="fi-FI" dirty="0" err="1"/>
              <a:t>immigrant</a:t>
            </a:r>
            <a:r>
              <a:rPr lang="fi-FI" dirty="0"/>
              <a:t> </a:t>
            </a:r>
            <a:r>
              <a:rPr lang="fi-FI" dirty="0" err="1"/>
              <a:t>background</a:t>
            </a:r>
            <a:r>
              <a:rPr lang="fi-FI" dirty="0"/>
              <a:t> etc.</a:t>
            </a:r>
          </a:p>
          <a:p>
            <a:pPr lvl="1"/>
            <a:r>
              <a:rPr lang="fi-FI" dirty="0" err="1"/>
              <a:t>Unemployment</a:t>
            </a:r>
            <a:r>
              <a:rPr lang="fi-FI" dirty="0"/>
              <a:t> </a:t>
            </a:r>
            <a:r>
              <a:rPr lang="fi-FI" dirty="0" err="1"/>
              <a:t>benefits</a:t>
            </a:r>
            <a:r>
              <a:rPr lang="fi-FI" dirty="0"/>
              <a:t> and </a:t>
            </a:r>
            <a:r>
              <a:rPr lang="fi-FI" dirty="0" err="1"/>
              <a:t>various</a:t>
            </a:r>
            <a:r>
              <a:rPr lang="fi-FI" dirty="0"/>
              <a:t> </a:t>
            </a:r>
            <a:r>
              <a:rPr lang="fi-FI" dirty="0" err="1"/>
              <a:t>models</a:t>
            </a:r>
            <a:r>
              <a:rPr lang="fi-FI" dirty="0"/>
              <a:t> of </a:t>
            </a:r>
            <a:r>
              <a:rPr lang="fi-FI" dirty="0" err="1"/>
              <a:t>financial</a:t>
            </a:r>
            <a:r>
              <a:rPr lang="fi-FI" dirty="0"/>
              <a:t> </a:t>
            </a:r>
            <a:r>
              <a:rPr lang="fi-FI" dirty="0" err="1"/>
              <a:t>support</a:t>
            </a:r>
            <a:r>
              <a:rPr lang="fi-FI" dirty="0"/>
              <a:t> </a:t>
            </a:r>
          </a:p>
          <a:p>
            <a:pPr marL="19050" indent="0">
              <a:buNone/>
            </a:pPr>
            <a:endParaRPr lang="fi-FI" dirty="0"/>
          </a:p>
          <a:p>
            <a:endParaRPr lang="fi-FI" dirty="0"/>
          </a:p>
        </p:txBody>
      </p:sp>
    </p:spTree>
    <p:extLst>
      <p:ext uri="{BB962C8B-B14F-4D97-AF65-F5344CB8AC3E}">
        <p14:creationId xmlns:p14="http://schemas.microsoft.com/office/powerpoint/2010/main" val="3193329988"/>
      </p:ext>
    </p:extLst>
  </p:cSld>
  <p:clrMapOvr>
    <a:masterClrMapping/>
  </p:clrMapOvr>
</p:sld>
</file>

<file path=ppt/theme/theme1.xml><?xml version="1.0" encoding="utf-8"?>
<a:theme xmlns:a="http://schemas.openxmlformats.org/drawingml/2006/main" name="Vamlas">
  <a:themeElements>
    <a:clrScheme name="Vamlas">
      <a:dk1>
        <a:sysClr val="windowText" lastClr="000000"/>
      </a:dk1>
      <a:lt1>
        <a:sysClr val="window" lastClr="FFFFFF"/>
      </a:lt1>
      <a:dk2>
        <a:srgbClr val="1F497D"/>
      </a:dk2>
      <a:lt2>
        <a:srgbClr val="EEECE1"/>
      </a:lt2>
      <a:accent1>
        <a:srgbClr val="6A9196"/>
      </a:accent1>
      <a:accent2>
        <a:srgbClr val="85A059"/>
      </a:accent2>
      <a:accent3>
        <a:srgbClr val="C4C442"/>
      </a:accent3>
      <a:accent4>
        <a:srgbClr val="E6AE12"/>
      </a:accent4>
      <a:accent5>
        <a:srgbClr val="D27016"/>
      </a:accent5>
      <a:accent6>
        <a:srgbClr val="C54F46"/>
      </a:accent6>
      <a:hlink>
        <a:srgbClr val="0000FF"/>
      </a:hlink>
      <a:folHlink>
        <a:srgbClr val="800080"/>
      </a:folHlink>
    </a:clrScheme>
    <a:fontScheme name="Vanavesi">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Vamlas</Template>
  <TotalTime>2352</TotalTime>
  <Words>2006</Words>
  <Application>Microsoft Office PowerPoint</Application>
  <PresentationFormat>Näytössä katseltava diaesitys (4:3)</PresentationFormat>
  <Paragraphs>181</Paragraphs>
  <Slides>15</Slides>
  <Notes>8</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15</vt:i4>
      </vt:variant>
    </vt:vector>
  </HeadingPairs>
  <TitlesOfParts>
    <vt:vector size="20" baseType="lpstr">
      <vt:lpstr>Arial</vt:lpstr>
      <vt:lpstr>Calibri</vt:lpstr>
      <vt:lpstr>Calibri Light</vt:lpstr>
      <vt:lpstr>Trebuchet MS</vt:lpstr>
      <vt:lpstr>Vamlas</vt:lpstr>
      <vt:lpstr>Transition from school to work - policies and practices</vt:lpstr>
      <vt:lpstr>Shortly about Vamlas </vt:lpstr>
      <vt:lpstr>PowerPoint-esitys</vt:lpstr>
      <vt:lpstr>Do we get the same opportunities in learning?</vt:lpstr>
      <vt:lpstr>What is needed in education in order to promote transition to working life?</vt:lpstr>
      <vt:lpstr>Inclusion in the labour market</vt:lpstr>
      <vt:lpstr>Various measures for inclusion</vt:lpstr>
      <vt:lpstr>Incentives for employers</vt:lpstr>
      <vt:lpstr>Special employment services, based on the status</vt:lpstr>
      <vt:lpstr>Inclusive employment measures, based on the need</vt:lpstr>
      <vt:lpstr>Does inclusion work?</vt:lpstr>
      <vt:lpstr>What is needed?</vt:lpstr>
      <vt:lpstr>Luxemburg recommentadions 2015</vt:lpstr>
      <vt:lpstr>RI Guidelines from school to work</vt:lpstr>
      <vt:lpstr>PowerPoint-esitys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Pauliina Lampinen</dc:creator>
  <cp:lastModifiedBy>Pauliina Lampinen</cp:lastModifiedBy>
  <cp:revision>206</cp:revision>
  <cp:lastPrinted>2017-09-27T13:54:08Z</cp:lastPrinted>
  <dcterms:created xsi:type="dcterms:W3CDTF">2014-03-20T11:54:13Z</dcterms:created>
  <dcterms:modified xsi:type="dcterms:W3CDTF">2018-10-26T06:57:51Z</dcterms:modified>
</cp:coreProperties>
</file>